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Bodoni SvtyTwo ITC TT-Book"/>
        <a:ea typeface="Bodoni SvtyTwo ITC TT-Book"/>
        <a:cs typeface="Bodoni SvtyTwo ITC TT-Book"/>
        <a:sym typeface="Bodoni SvtyTwo ITC TT-Book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Bodoni SvtyTwo ITC TT-Book"/>
        <a:ea typeface="Bodoni SvtyTwo ITC TT-Book"/>
        <a:cs typeface="Bodoni SvtyTwo ITC TT-Book"/>
        <a:sym typeface="Bodoni SvtyTwo ITC TT-Book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Bodoni SvtyTwo ITC TT-Book"/>
        <a:ea typeface="Bodoni SvtyTwo ITC TT-Book"/>
        <a:cs typeface="Bodoni SvtyTwo ITC TT-Book"/>
        <a:sym typeface="Bodoni SvtyTwo ITC TT-Book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Bodoni SvtyTwo ITC TT-Book"/>
        <a:ea typeface="Bodoni SvtyTwo ITC TT-Book"/>
        <a:cs typeface="Bodoni SvtyTwo ITC TT-Book"/>
        <a:sym typeface="Bodoni SvtyTwo ITC TT-Book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Bodoni SvtyTwo ITC TT-Book"/>
        <a:ea typeface="Bodoni SvtyTwo ITC TT-Book"/>
        <a:cs typeface="Bodoni SvtyTwo ITC TT-Book"/>
        <a:sym typeface="Bodoni SvtyTwo ITC TT-Book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Bodoni SvtyTwo ITC TT-Book"/>
        <a:ea typeface="Bodoni SvtyTwo ITC TT-Book"/>
        <a:cs typeface="Bodoni SvtyTwo ITC TT-Book"/>
        <a:sym typeface="Bodoni SvtyTwo ITC TT-Book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Bodoni SvtyTwo ITC TT-Book"/>
        <a:ea typeface="Bodoni SvtyTwo ITC TT-Book"/>
        <a:cs typeface="Bodoni SvtyTwo ITC TT-Book"/>
        <a:sym typeface="Bodoni SvtyTwo ITC TT-Book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Bodoni SvtyTwo ITC TT-Book"/>
        <a:ea typeface="Bodoni SvtyTwo ITC TT-Book"/>
        <a:cs typeface="Bodoni SvtyTwo ITC TT-Book"/>
        <a:sym typeface="Bodoni SvtyTwo ITC TT-Book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Bodoni SvtyTwo ITC TT-Book"/>
        <a:ea typeface="Bodoni SvtyTwo ITC TT-Book"/>
        <a:cs typeface="Bodoni SvtyTwo ITC TT-Book"/>
        <a:sym typeface="Bodoni SvtyTwo ITC TT-Boo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Bodoni SvtyTwo ITC TT-Book"/>
          <a:ea typeface="Bodoni SvtyTwo ITC TT-Book"/>
          <a:cs typeface="Bodoni SvtyTwo ITC TT-Book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Bodoni SvtyTwo ITC TT-Book"/>
          <a:ea typeface="Bodoni SvtyTwo ITC TT-Book"/>
          <a:cs typeface="Bodoni SvtyTwo ITC TT-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Bodoni SvtyTwo ITC TT-Book"/>
          <a:ea typeface="Bodoni SvtyTwo ITC TT-Book"/>
          <a:cs typeface="Bodoni SvtyTwo ITC TT-Book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Bodoni SvtyTwo ITC TT-Book"/>
          <a:ea typeface="Bodoni SvtyTwo ITC TT-Book"/>
          <a:cs typeface="Bodoni SvtyTwo ITC TT-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0564E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Bodoni SvtyTwo ITC TT-Book"/>
          <a:ea typeface="Bodoni SvtyTwo ITC TT-Book"/>
          <a:cs typeface="Bodoni SvtyTwo ITC TT-Book"/>
        </a:font>
        <a:srgbClr val="414141"/>
      </a:tcTxStyle>
      <a:tcStyle>
        <a:tcBdr>
          <a:left>
            <a:ln w="12700" cap="flat">
              <a:solidFill>
                <a:srgbClr val="004141"/>
              </a:solidFill>
              <a:prstDash val="solid"/>
              <a:round/>
            </a:ln>
          </a:left>
          <a:right>
            <a:ln w="12700" cap="flat">
              <a:solidFill>
                <a:srgbClr val="004141"/>
              </a:solidFill>
              <a:prstDash val="solid"/>
              <a:round/>
            </a:ln>
          </a:right>
          <a:top>
            <a:ln w="12700" cap="flat">
              <a:solidFill>
                <a:srgbClr val="004141"/>
              </a:solidFill>
              <a:prstDash val="solid"/>
              <a:round/>
            </a:ln>
          </a:top>
          <a:bottom>
            <a:ln w="12700" cap="flat">
              <a:solidFill>
                <a:srgbClr val="004141"/>
              </a:solidFill>
              <a:prstDash val="solid"/>
              <a:round/>
            </a:ln>
          </a:bottom>
          <a:insideH>
            <a:ln w="12700" cap="flat">
              <a:solidFill>
                <a:srgbClr val="004141"/>
              </a:solidFill>
              <a:prstDash val="solid"/>
              <a:round/>
            </a:ln>
          </a:insideH>
          <a:insideV>
            <a:ln w="12700" cap="flat">
              <a:solidFill>
                <a:srgbClr val="004141"/>
              </a:solidFill>
              <a:prstDash val="solid"/>
              <a:round/>
            </a:ln>
          </a:insideV>
        </a:tcBdr>
        <a:fill>
          <a:solidFill>
            <a:srgbClr val="D4DBE3"/>
          </a:solidFill>
        </a:fill>
      </a:tcStyle>
    </a:wholeTbl>
    <a:band2H>
      <a:tcTxStyle b="def" i="def"/>
      <a:tcStyle>
        <a:tcBdr/>
        <a:fill>
          <a:solidFill>
            <a:srgbClr val="EBEEF2"/>
          </a:solidFill>
        </a:fill>
      </a:tcStyle>
    </a:band2H>
    <a:firstCol>
      <a:tcTxStyle b="on" i="off">
        <a:font>
          <a:latin typeface="Bodoni SvtyTwo ITC TT-Bold"/>
          <a:ea typeface="Bodoni SvtyTwo ITC TT-Bold"/>
          <a:cs typeface="Bodoni SvtyTwo ITC TT-Bold"/>
        </a:font>
        <a:srgbClr val="004141"/>
      </a:tcTxStyle>
      <a:tcStyle>
        <a:tcBdr>
          <a:left>
            <a:ln w="12700" cap="flat">
              <a:solidFill>
                <a:srgbClr val="004141"/>
              </a:solidFill>
              <a:prstDash val="solid"/>
              <a:round/>
            </a:ln>
          </a:left>
          <a:right>
            <a:ln w="12700" cap="flat">
              <a:solidFill>
                <a:srgbClr val="004141"/>
              </a:solidFill>
              <a:prstDash val="solid"/>
              <a:round/>
            </a:ln>
          </a:right>
          <a:top>
            <a:ln w="12700" cap="flat">
              <a:solidFill>
                <a:srgbClr val="004141"/>
              </a:solidFill>
              <a:prstDash val="solid"/>
              <a:round/>
            </a:ln>
          </a:top>
          <a:bottom>
            <a:ln w="12700" cap="flat">
              <a:solidFill>
                <a:srgbClr val="004141"/>
              </a:solidFill>
              <a:prstDash val="solid"/>
              <a:round/>
            </a:ln>
          </a:bottom>
          <a:insideH>
            <a:ln w="12700" cap="flat">
              <a:solidFill>
                <a:srgbClr val="004141"/>
              </a:solidFill>
              <a:prstDash val="solid"/>
              <a:round/>
            </a:ln>
          </a:insideH>
          <a:insideV>
            <a:ln w="12700" cap="flat">
              <a:solidFill>
                <a:srgbClr val="00414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Bodoni SvtyTwo ITC TT-Bold"/>
          <a:ea typeface="Bodoni SvtyTwo ITC TT-Bold"/>
          <a:cs typeface="Bodoni SvtyTwo ITC TT-Bold"/>
        </a:font>
        <a:srgbClr val="004141"/>
      </a:tcTxStyle>
      <a:tcStyle>
        <a:tcBdr>
          <a:left>
            <a:ln w="12700" cap="flat">
              <a:solidFill>
                <a:srgbClr val="004141"/>
              </a:solidFill>
              <a:prstDash val="solid"/>
              <a:round/>
            </a:ln>
          </a:left>
          <a:right>
            <a:ln w="12700" cap="flat">
              <a:solidFill>
                <a:srgbClr val="004141"/>
              </a:solidFill>
              <a:prstDash val="solid"/>
              <a:round/>
            </a:ln>
          </a:right>
          <a:top>
            <a:ln w="38100" cap="flat">
              <a:solidFill>
                <a:srgbClr val="004141"/>
              </a:solidFill>
              <a:prstDash val="solid"/>
              <a:round/>
            </a:ln>
          </a:top>
          <a:bottom>
            <a:ln w="12700" cap="flat">
              <a:solidFill>
                <a:srgbClr val="004141"/>
              </a:solidFill>
              <a:prstDash val="solid"/>
              <a:round/>
            </a:ln>
          </a:bottom>
          <a:insideH>
            <a:ln w="12700" cap="flat">
              <a:solidFill>
                <a:srgbClr val="004141"/>
              </a:solidFill>
              <a:prstDash val="solid"/>
              <a:round/>
            </a:ln>
          </a:insideH>
          <a:insideV>
            <a:ln w="12700" cap="flat">
              <a:solidFill>
                <a:srgbClr val="00414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Bodoni SvtyTwo ITC TT-Bold"/>
          <a:ea typeface="Bodoni SvtyTwo ITC TT-Bold"/>
          <a:cs typeface="Bodoni SvtyTwo ITC TT-Bold"/>
        </a:font>
        <a:srgbClr val="004141"/>
      </a:tcTxStyle>
      <a:tcStyle>
        <a:tcBdr>
          <a:left>
            <a:ln w="12700" cap="flat">
              <a:solidFill>
                <a:srgbClr val="004141"/>
              </a:solidFill>
              <a:prstDash val="solid"/>
              <a:round/>
            </a:ln>
          </a:left>
          <a:right>
            <a:ln w="12700" cap="flat">
              <a:solidFill>
                <a:srgbClr val="004141"/>
              </a:solidFill>
              <a:prstDash val="solid"/>
              <a:round/>
            </a:ln>
          </a:right>
          <a:top>
            <a:ln w="12700" cap="flat">
              <a:solidFill>
                <a:srgbClr val="004141"/>
              </a:solidFill>
              <a:prstDash val="solid"/>
              <a:round/>
            </a:ln>
          </a:top>
          <a:bottom>
            <a:ln w="38100" cap="flat">
              <a:solidFill>
                <a:srgbClr val="004141"/>
              </a:solidFill>
              <a:prstDash val="solid"/>
              <a:round/>
            </a:ln>
          </a:bottom>
          <a:insideH>
            <a:ln w="12700" cap="flat">
              <a:solidFill>
                <a:srgbClr val="004141"/>
              </a:solidFill>
              <a:prstDash val="solid"/>
              <a:round/>
            </a:ln>
          </a:insideH>
          <a:insideV>
            <a:ln w="12700" cap="flat">
              <a:solidFill>
                <a:srgbClr val="00414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Bodoni SvtyTwo ITC TT-Book"/>
          <a:ea typeface="Bodoni SvtyTwo ITC TT-Book"/>
          <a:cs typeface="Bodoni SvtyTwo ITC TT-Book"/>
        </a:font>
        <a:srgbClr val="414141"/>
      </a:tcTxStyle>
      <a:tcStyle>
        <a:tcBdr>
          <a:left>
            <a:ln w="12700" cap="flat">
              <a:solidFill>
                <a:srgbClr val="004141"/>
              </a:solidFill>
              <a:prstDash val="solid"/>
              <a:round/>
            </a:ln>
          </a:left>
          <a:right>
            <a:ln w="12700" cap="flat">
              <a:solidFill>
                <a:srgbClr val="004141"/>
              </a:solidFill>
              <a:prstDash val="solid"/>
              <a:round/>
            </a:ln>
          </a:right>
          <a:top>
            <a:ln w="12700" cap="flat">
              <a:solidFill>
                <a:srgbClr val="004141"/>
              </a:solidFill>
              <a:prstDash val="solid"/>
              <a:round/>
            </a:ln>
          </a:top>
          <a:bottom>
            <a:ln w="12700" cap="flat">
              <a:solidFill>
                <a:srgbClr val="004141"/>
              </a:solidFill>
              <a:prstDash val="solid"/>
              <a:round/>
            </a:ln>
          </a:bottom>
          <a:insideH>
            <a:ln w="12700" cap="flat">
              <a:solidFill>
                <a:srgbClr val="004141"/>
              </a:solidFill>
              <a:prstDash val="solid"/>
              <a:round/>
            </a:ln>
          </a:insideH>
          <a:insideV>
            <a:ln w="12700" cap="flat">
              <a:solidFill>
                <a:srgbClr val="004141"/>
              </a:solidFill>
              <a:prstDash val="solid"/>
              <a:round/>
            </a:ln>
          </a:insideV>
        </a:tcBdr>
        <a:fill>
          <a:solidFill>
            <a:srgbClr val="DFE2D3"/>
          </a:solidFill>
        </a:fill>
      </a:tcStyle>
    </a:wholeTbl>
    <a:band2H>
      <a:tcTxStyle b="def" i="def"/>
      <a:tcStyle>
        <a:tcBdr/>
        <a:fill>
          <a:solidFill>
            <a:srgbClr val="F0F1EA"/>
          </a:solidFill>
        </a:fill>
      </a:tcStyle>
    </a:band2H>
    <a:firstCol>
      <a:tcTxStyle b="on" i="off">
        <a:font>
          <a:latin typeface="Bodoni SvtyTwo ITC TT-Bold"/>
          <a:ea typeface="Bodoni SvtyTwo ITC TT-Bold"/>
          <a:cs typeface="Bodoni SvtyTwo ITC TT-Bold"/>
        </a:font>
        <a:srgbClr val="004141"/>
      </a:tcTxStyle>
      <a:tcStyle>
        <a:tcBdr>
          <a:left>
            <a:ln w="12700" cap="flat">
              <a:solidFill>
                <a:srgbClr val="004141"/>
              </a:solidFill>
              <a:prstDash val="solid"/>
              <a:round/>
            </a:ln>
          </a:left>
          <a:right>
            <a:ln w="12700" cap="flat">
              <a:solidFill>
                <a:srgbClr val="004141"/>
              </a:solidFill>
              <a:prstDash val="solid"/>
              <a:round/>
            </a:ln>
          </a:right>
          <a:top>
            <a:ln w="12700" cap="flat">
              <a:solidFill>
                <a:srgbClr val="004141"/>
              </a:solidFill>
              <a:prstDash val="solid"/>
              <a:round/>
            </a:ln>
          </a:top>
          <a:bottom>
            <a:ln w="12700" cap="flat">
              <a:solidFill>
                <a:srgbClr val="004141"/>
              </a:solidFill>
              <a:prstDash val="solid"/>
              <a:round/>
            </a:ln>
          </a:bottom>
          <a:insideH>
            <a:ln w="12700" cap="flat">
              <a:solidFill>
                <a:srgbClr val="004141"/>
              </a:solidFill>
              <a:prstDash val="solid"/>
              <a:round/>
            </a:ln>
          </a:insideH>
          <a:insideV>
            <a:ln w="12700" cap="flat">
              <a:solidFill>
                <a:srgbClr val="00414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Bodoni SvtyTwo ITC TT-Bold"/>
          <a:ea typeface="Bodoni SvtyTwo ITC TT-Bold"/>
          <a:cs typeface="Bodoni SvtyTwo ITC TT-Bold"/>
        </a:font>
        <a:srgbClr val="004141"/>
      </a:tcTxStyle>
      <a:tcStyle>
        <a:tcBdr>
          <a:left>
            <a:ln w="12700" cap="flat">
              <a:solidFill>
                <a:srgbClr val="004141"/>
              </a:solidFill>
              <a:prstDash val="solid"/>
              <a:round/>
            </a:ln>
          </a:left>
          <a:right>
            <a:ln w="12700" cap="flat">
              <a:solidFill>
                <a:srgbClr val="004141"/>
              </a:solidFill>
              <a:prstDash val="solid"/>
              <a:round/>
            </a:ln>
          </a:right>
          <a:top>
            <a:ln w="38100" cap="flat">
              <a:solidFill>
                <a:srgbClr val="004141"/>
              </a:solidFill>
              <a:prstDash val="solid"/>
              <a:round/>
            </a:ln>
          </a:top>
          <a:bottom>
            <a:ln w="12700" cap="flat">
              <a:solidFill>
                <a:srgbClr val="004141"/>
              </a:solidFill>
              <a:prstDash val="solid"/>
              <a:round/>
            </a:ln>
          </a:bottom>
          <a:insideH>
            <a:ln w="12700" cap="flat">
              <a:solidFill>
                <a:srgbClr val="004141"/>
              </a:solidFill>
              <a:prstDash val="solid"/>
              <a:round/>
            </a:ln>
          </a:insideH>
          <a:insideV>
            <a:ln w="12700" cap="flat">
              <a:solidFill>
                <a:srgbClr val="00414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Bodoni SvtyTwo ITC TT-Bold"/>
          <a:ea typeface="Bodoni SvtyTwo ITC TT-Bold"/>
          <a:cs typeface="Bodoni SvtyTwo ITC TT-Bold"/>
        </a:font>
        <a:srgbClr val="004141"/>
      </a:tcTxStyle>
      <a:tcStyle>
        <a:tcBdr>
          <a:left>
            <a:ln w="12700" cap="flat">
              <a:solidFill>
                <a:srgbClr val="004141"/>
              </a:solidFill>
              <a:prstDash val="solid"/>
              <a:round/>
            </a:ln>
          </a:left>
          <a:right>
            <a:ln w="12700" cap="flat">
              <a:solidFill>
                <a:srgbClr val="004141"/>
              </a:solidFill>
              <a:prstDash val="solid"/>
              <a:round/>
            </a:ln>
          </a:right>
          <a:top>
            <a:ln w="12700" cap="flat">
              <a:solidFill>
                <a:srgbClr val="004141"/>
              </a:solidFill>
              <a:prstDash val="solid"/>
              <a:round/>
            </a:ln>
          </a:top>
          <a:bottom>
            <a:ln w="38100" cap="flat">
              <a:solidFill>
                <a:srgbClr val="004141"/>
              </a:solidFill>
              <a:prstDash val="solid"/>
              <a:round/>
            </a:ln>
          </a:bottom>
          <a:insideH>
            <a:ln w="12700" cap="flat">
              <a:solidFill>
                <a:srgbClr val="004141"/>
              </a:solidFill>
              <a:prstDash val="solid"/>
              <a:round/>
            </a:ln>
          </a:insideH>
          <a:insideV>
            <a:ln w="12700" cap="flat">
              <a:solidFill>
                <a:srgbClr val="00414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Bodoni SvtyTwo ITC TT-Book"/>
          <a:ea typeface="Bodoni SvtyTwo ITC TT-Book"/>
          <a:cs typeface="Bodoni SvtyTwo ITC TT-Book"/>
        </a:font>
        <a:srgbClr val="414141"/>
      </a:tcTxStyle>
      <a:tcStyle>
        <a:tcBdr>
          <a:left>
            <a:ln w="12700" cap="flat">
              <a:solidFill>
                <a:srgbClr val="004141"/>
              </a:solidFill>
              <a:prstDash val="solid"/>
              <a:round/>
            </a:ln>
          </a:left>
          <a:right>
            <a:ln w="12700" cap="flat">
              <a:solidFill>
                <a:srgbClr val="004141"/>
              </a:solidFill>
              <a:prstDash val="solid"/>
              <a:round/>
            </a:ln>
          </a:right>
          <a:top>
            <a:ln w="12700" cap="flat">
              <a:solidFill>
                <a:srgbClr val="004141"/>
              </a:solidFill>
              <a:prstDash val="solid"/>
              <a:round/>
            </a:ln>
          </a:top>
          <a:bottom>
            <a:ln w="12700" cap="flat">
              <a:solidFill>
                <a:srgbClr val="004141"/>
              </a:solidFill>
              <a:prstDash val="solid"/>
              <a:round/>
            </a:ln>
          </a:bottom>
          <a:insideH>
            <a:ln w="12700" cap="flat">
              <a:solidFill>
                <a:srgbClr val="004141"/>
              </a:solidFill>
              <a:prstDash val="solid"/>
              <a:round/>
            </a:ln>
          </a:insideH>
          <a:insideV>
            <a:ln w="12700" cap="flat">
              <a:solidFill>
                <a:srgbClr val="004141"/>
              </a:solidFill>
              <a:prstDash val="solid"/>
              <a:round/>
            </a:ln>
          </a:insideV>
        </a:tcBdr>
        <a:fill>
          <a:solidFill>
            <a:srgbClr val="DEDCE1"/>
          </a:solidFill>
        </a:fill>
      </a:tcStyle>
    </a:wholeTbl>
    <a:band2H>
      <a:tcTxStyle b="def" i="def"/>
      <a:tcStyle>
        <a:tcBdr/>
        <a:fill>
          <a:solidFill>
            <a:srgbClr val="EFEEF1"/>
          </a:solidFill>
        </a:fill>
      </a:tcStyle>
    </a:band2H>
    <a:firstCol>
      <a:tcTxStyle b="on" i="off">
        <a:font>
          <a:latin typeface="Bodoni SvtyTwo ITC TT-Bold"/>
          <a:ea typeface="Bodoni SvtyTwo ITC TT-Bold"/>
          <a:cs typeface="Bodoni SvtyTwo ITC TT-Bold"/>
        </a:font>
        <a:srgbClr val="004141"/>
      </a:tcTxStyle>
      <a:tcStyle>
        <a:tcBdr>
          <a:left>
            <a:ln w="12700" cap="flat">
              <a:solidFill>
                <a:srgbClr val="004141"/>
              </a:solidFill>
              <a:prstDash val="solid"/>
              <a:round/>
            </a:ln>
          </a:left>
          <a:right>
            <a:ln w="12700" cap="flat">
              <a:solidFill>
                <a:srgbClr val="004141"/>
              </a:solidFill>
              <a:prstDash val="solid"/>
              <a:round/>
            </a:ln>
          </a:right>
          <a:top>
            <a:ln w="12700" cap="flat">
              <a:solidFill>
                <a:srgbClr val="004141"/>
              </a:solidFill>
              <a:prstDash val="solid"/>
              <a:round/>
            </a:ln>
          </a:top>
          <a:bottom>
            <a:ln w="12700" cap="flat">
              <a:solidFill>
                <a:srgbClr val="004141"/>
              </a:solidFill>
              <a:prstDash val="solid"/>
              <a:round/>
            </a:ln>
          </a:bottom>
          <a:insideH>
            <a:ln w="12700" cap="flat">
              <a:solidFill>
                <a:srgbClr val="004141"/>
              </a:solidFill>
              <a:prstDash val="solid"/>
              <a:round/>
            </a:ln>
          </a:insideH>
          <a:insideV>
            <a:ln w="12700" cap="flat">
              <a:solidFill>
                <a:srgbClr val="00414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Bodoni SvtyTwo ITC TT-Bold"/>
          <a:ea typeface="Bodoni SvtyTwo ITC TT-Bold"/>
          <a:cs typeface="Bodoni SvtyTwo ITC TT-Bold"/>
        </a:font>
        <a:srgbClr val="004141"/>
      </a:tcTxStyle>
      <a:tcStyle>
        <a:tcBdr>
          <a:left>
            <a:ln w="12700" cap="flat">
              <a:solidFill>
                <a:srgbClr val="004141"/>
              </a:solidFill>
              <a:prstDash val="solid"/>
              <a:round/>
            </a:ln>
          </a:left>
          <a:right>
            <a:ln w="12700" cap="flat">
              <a:solidFill>
                <a:srgbClr val="004141"/>
              </a:solidFill>
              <a:prstDash val="solid"/>
              <a:round/>
            </a:ln>
          </a:right>
          <a:top>
            <a:ln w="38100" cap="flat">
              <a:solidFill>
                <a:srgbClr val="004141"/>
              </a:solidFill>
              <a:prstDash val="solid"/>
              <a:round/>
            </a:ln>
          </a:top>
          <a:bottom>
            <a:ln w="12700" cap="flat">
              <a:solidFill>
                <a:srgbClr val="004141"/>
              </a:solidFill>
              <a:prstDash val="solid"/>
              <a:round/>
            </a:ln>
          </a:bottom>
          <a:insideH>
            <a:ln w="12700" cap="flat">
              <a:solidFill>
                <a:srgbClr val="004141"/>
              </a:solidFill>
              <a:prstDash val="solid"/>
              <a:round/>
            </a:ln>
          </a:insideH>
          <a:insideV>
            <a:ln w="12700" cap="flat">
              <a:solidFill>
                <a:srgbClr val="00414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Bodoni SvtyTwo ITC TT-Bold"/>
          <a:ea typeface="Bodoni SvtyTwo ITC TT-Bold"/>
          <a:cs typeface="Bodoni SvtyTwo ITC TT-Bold"/>
        </a:font>
        <a:srgbClr val="004141"/>
      </a:tcTxStyle>
      <a:tcStyle>
        <a:tcBdr>
          <a:left>
            <a:ln w="12700" cap="flat">
              <a:solidFill>
                <a:srgbClr val="004141"/>
              </a:solidFill>
              <a:prstDash val="solid"/>
              <a:round/>
            </a:ln>
          </a:left>
          <a:right>
            <a:ln w="12700" cap="flat">
              <a:solidFill>
                <a:srgbClr val="004141"/>
              </a:solidFill>
              <a:prstDash val="solid"/>
              <a:round/>
            </a:ln>
          </a:right>
          <a:top>
            <a:ln w="12700" cap="flat">
              <a:solidFill>
                <a:srgbClr val="004141"/>
              </a:solidFill>
              <a:prstDash val="solid"/>
              <a:round/>
            </a:ln>
          </a:top>
          <a:bottom>
            <a:ln w="38100" cap="flat">
              <a:solidFill>
                <a:srgbClr val="004141"/>
              </a:solidFill>
              <a:prstDash val="solid"/>
              <a:round/>
            </a:ln>
          </a:bottom>
          <a:insideH>
            <a:ln w="12700" cap="flat">
              <a:solidFill>
                <a:srgbClr val="004141"/>
              </a:solidFill>
              <a:prstDash val="solid"/>
              <a:round/>
            </a:ln>
          </a:insideH>
          <a:insideV>
            <a:ln w="12700" cap="flat">
              <a:solidFill>
                <a:srgbClr val="00414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Bodoni SvtyTwo ITC TT-Book"/>
          <a:ea typeface="Bodoni SvtyTwo ITC TT-Book"/>
          <a:cs typeface="Bodoni SvtyTwo ITC TT-Book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 b="def" i="def"/>
      <a:tcStyle>
        <a:tcBdr/>
        <a:fill>
          <a:solidFill>
            <a:srgbClr val="004141"/>
          </a:solidFill>
        </a:fill>
      </a:tcStyle>
    </a:band2H>
    <a:firstCol>
      <a:tcTxStyle b="on" i="off">
        <a:font>
          <a:latin typeface="Bodoni SvtyTwo ITC TT-Bold"/>
          <a:ea typeface="Bodoni SvtyTwo ITC TT-Bold"/>
          <a:cs typeface="Bodoni SvtyTwo ITC TT-Bold"/>
        </a:font>
        <a:srgbClr val="00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Bodoni SvtyTwo ITC TT-Bold"/>
          <a:ea typeface="Bodoni SvtyTwo ITC TT-Bold"/>
          <a:cs typeface="Bodoni SvtyTwo ITC TT-Bold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14141"/>
              </a:solidFill>
              <a:prstDash val="solid"/>
              <a:round/>
            </a:ln>
          </a:top>
          <a:bottom>
            <a:ln w="25400" cap="flat">
              <a:solidFill>
                <a:srgbClr val="41414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141"/>
          </a:solidFill>
        </a:fill>
      </a:tcStyle>
    </a:lastRow>
    <a:firstRow>
      <a:tcTxStyle b="on" i="off">
        <a:font>
          <a:latin typeface="Bodoni SvtyTwo ITC TT-Bold"/>
          <a:ea typeface="Bodoni SvtyTwo ITC TT-Bold"/>
          <a:cs typeface="Bodoni SvtyTwo ITC TT-Bold"/>
        </a:font>
        <a:srgbClr val="00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14141"/>
              </a:solidFill>
              <a:prstDash val="solid"/>
              <a:round/>
            </a:ln>
          </a:top>
          <a:bottom>
            <a:ln w="25400" cap="flat">
              <a:solidFill>
                <a:srgbClr val="41414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Bodoni SvtyTwo ITC TT-Book"/>
          <a:ea typeface="Bodoni SvtyTwo ITC TT-Book"/>
          <a:cs typeface="Bodoni SvtyTwo ITC TT-Book"/>
        </a:font>
        <a:srgbClr val="414141"/>
      </a:tcTxStyle>
      <a:tcStyle>
        <a:tcBdr>
          <a:left>
            <a:ln w="12700" cap="flat">
              <a:solidFill>
                <a:srgbClr val="004141"/>
              </a:solidFill>
              <a:prstDash val="solid"/>
              <a:round/>
            </a:ln>
          </a:left>
          <a:right>
            <a:ln w="12700" cap="flat">
              <a:solidFill>
                <a:srgbClr val="004141"/>
              </a:solidFill>
              <a:prstDash val="solid"/>
              <a:round/>
            </a:ln>
          </a:right>
          <a:top>
            <a:ln w="12700" cap="flat">
              <a:solidFill>
                <a:srgbClr val="004141"/>
              </a:solidFill>
              <a:prstDash val="solid"/>
              <a:round/>
            </a:ln>
          </a:top>
          <a:bottom>
            <a:ln w="12700" cap="flat">
              <a:solidFill>
                <a:srgbClr val="004141"/>
              </a:solidFill>
              <a:prstDash val="solid"/>
              <a:round/>
            </a:ln>
          </a:bottom>
          <a:insideH>
            <a:ln w="12700" cap="flat">
              <a:solidFill>
                <a:srgbClr val="004141"/>
              </a:solidFill>
              <a:prstDash val="solid"/>
              <a:round/>
            </a:ln>
          </a:insideH>
          <a:insideV>
            <a:ln w="12700" cap="flat">
              <a:solidFill>
                <a:srgbClr val="004141"/>
              </a:solidFill>
              <a:prstDash val="solid"/>
              <a:round/>
            </a:ln>
          </a:insideV>
        </a:tcBdr>
        <a:fill>
          <a:solidFill>
            <a:srgbClr val="CDCDCD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ff">
        <a:font>
          <a:latin typeface="Bodoni SvtyTwo ITC TT-Bold"/>
          <a:ea typeface="Bodoni SvtyTwo ITC TT-Bold"/>
          <a:cs typeface="Bodoni SvtyTwo ITC TT-Bold"/>
        </a:font>
        <a:srgbClr val="004141"/>
      </a:tcTxStyle>
      <a:tcStyle>
        <a:tcBdr>
          <a:left>
            <a:ln w="12700" cap="flat">
              <a:solidFill>
                <a:srgbClr val="004141"/>
              </a:solidFill>
              <a:prstDash val="solid"/>
              <a:round/>
            </a:ln>
          </a:left>
          <a:right>
            <a:ln w="12700" cap="flat">
              <a:solidFill>
                <a:srgbClr val="004141"/>
              </a:solidFill>
              <a:prstDash val="solid"/>
              <a:round/>
            </a:ln>
          </a:right>
          <a:top>
            <a:ln w="12700" cap="flat">
              <a:solidFill>
                <a:srgbClr val="004141"/>
              </a:solidFill>
              <a:prstDash val="solid"/>
              <a:round/>
            </a:ln>
          </a:top>
          <a:bottom>
            <a:ln w="12700" cap="flat">
              <a:solidFill>
                <a:srgbClr val="004141"/>
              </a:solidFill>
              <a:prstDash val="solid"/>
              <a:round/>
            </a:ln>
          </a:bottom>
          <a:insideH>
            <a:ln w="12700" cap="flat">
              <a:solidFill>
                <a:srgbClr val="004141"/>
              </a:solidFill>
              <a:prstDash val="solid"/>
              <a:round/>
            </a:ln>
          </a:insideH>
          <a:insideV>
            <a:ln w="12700" cap="flat">
              <a:solidFill>
                <a:srgbClr val="004141"/>
              </a:solidFill>
              <a:prstDash val="solid"/>
              <a:round/>
            </a:ln>
          </a:insideV>
        </a:tcBdr>
        <a:fill>
          <a:solidFill>
            <a:srgbClr val="414141"/>
          </a:solidFill>
        </a:fill>
      </a:tcStyle>
    </a:firstCol>
    <a:lastRow>
      <a:tcTxStyle b="on" i="off">
        <a:font>
          <a:latin typeface="Bodoni SvtyTwo ITC TT-Bold"/>
          <a:ea typeface="Bodoni SvtyTwo ITC TT-Bold"/>
          <a:cs typeface="Bodoni SvtyTwo ITC TT-Bold"/>
        </a:font>
        <a:srgbClr val="004141"/>
      </a:tcTxStyle>
      <a:tcStyle>
        <a:tcBdr>
          <a:left>
            <a:ln w="12700" cap="flat">
              <a:solidFill>
                <a:srgbClr val="004141"/>
              </a:solidFill>
              <a:prstDash val="solid"/>
              <a:round/>
            </a:ln>
          </a:left>
          <a:right>
            <a:ln w="12700" cap="flat">
              <a:solidFill>
                <a:srgbClr val="004141"/>
              </a:solidFill>
              <a:prstDash val="solid"/>
              <a:round/>
            </a:ln>
          </a:right>
          <a:top>
            <a:ln w="38100" cap="flat">
              <a:solidFill>
                <a:srgbClr val="004141"/>
              </a:solidFill>
              <a:prstDash val="solid"/>
              <a:round/>
            </a:ln>
          </a:top>
          <a:bottom>
            <a:ln w="12700" cap="flat">
              <a:solidFill>
                <a:srgbClr val="004141"/>
              </a:solidFill>
              <a:prstDash val="solid"/>
              <a:round/>
            </a:ln>
          </a:bottom>
          <a:insideH>
            <a:ln w="12700" cap="flat">
              <a:solidFill>
                <a:srgbClr val="004141"/>
              </a:solidFill>
              <a:prstDash val="solid"/>
              <a:round/>
            </a:ln>
          </a:insideH>
          <a:insideV>
            <a:ln w="12700" cap="flat">
              <a:solidFill>
                <a:srgbClr val="004141"/>
              </a:solidFill>
              <a:prstDash val="solid"/>
              <a:round/>
            </a:ln>
          </a:insideV>
        </a:tcBdr>
        <a:fill>
          <a:solidFill>
            <a:srgbClr val="414141"/>
          </a:solidFill>
        </a:fill>
      </a:tcStyle>
    </a:lastRow>
    <a:firstRow>
      <a:tcTxStyle b="on" i="off">
        <a:font>
          <a:latin typeface="Bodoni SvtyTwo ITC TT-Bold"/>
          <a:ea typeface="Bodoni SvtyTwo ITC TT-Bold"/>
          <a:cs typeface="Bodoni SvtyTwo ITC TT-Bold"/>
        </a:font>
        <a:srgbClr val="004141"/>
      </a:tcTxStyle>
      <a:tcStyle>
        <a:tcBdr>
          <a:left>
            <a:ln w="12700" cap="flat">
              <a:solidFill>
                <a:srgbClr val="004141"/>
              </a:solidFill>
              <a:prstDash val="solid"/>
              <a:round/>
            </a:ln>
          </a:left>
          <a:right>
            <a:ln w="12700" cap="flat">
              <a:solidFill>
                <a:srgbClr val="004141"/>
              </a:solidFill>
              <a:prstDash val="solid"/>
              <a:round/>
            </a:ln>
          </a:right>
          <a:top>
            <a:ln w="12700" cap="flat">
              <a:solidFill>
                <a:srgbClr val="004141"/>
              </a:solidFill>
              <a:prstDash val="solid"/>
              <a:round/>
            </a:ln>
          </a:top>
          <a:bottom>
            <a:ln w="38100" cap="flat">
              <a:solidFill>
                <a:srgbClr val="004141"/>
              </a:solidFill>
              <a:prstDash val="solid"/>
              <a:round/>
            </a:ln>
          </a:bottom>
          <a:insideH>
            <a:ln w="12700" cap="flat">
              <a:solidFill>
                <a:srgbClr val="004141"/>
              </a:solidFill>
              <a:prstDash val="solid"/>
              <a:round/>
            </a:ln>
          </a:insideH>
          <a:insideV>
            <a:ln w="12700" cap="flat">
              <a:solidFill>
                <a:srgbClr val="004141"/>
              </a:solidFill>
              <a:prstDash val="solid"/>
              <a:round/>
            </a:ln>
          </a:insideV>
        </a:tcBdr>
        <a:fill>
          <a:solidFill>
            <a:srgbClr val="41414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"/>
          <p:cNvSpPr/>
          <p:nvPr/>
        </p:nvSpPr>
        <p:spPr>
          <a:xfrm>
            <a:off x="508000" y="6591300"/>
            <a:ext cx="1199945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" name="Line"/>
          <p:cNvSpPr/>
          <p:nvPr/>
        </p:nvSpPr>
        <p:spPr>
          <a:xfrm>
            <a:off x="507999" y="4089400"/>
            <a:ext cx="1200002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" name="Line"/>
          <p:cNvSpPr/>
          <p:nvPr/>
        </p:nvSpPr>
        <p:spPr>
          <a:xfrm flipV="1">
            <a:off x="7994301" y="4526255"/>
            <a:ext cx="2" cy="164276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" name="Body Level One…"/>
          <p:cNvSpPr txBox="1"/>
          <p:nvPr>
            <p:ph type="body" sz="quarter" idx="1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783166" indent="-313266">
              <a:lnSpc>
                <a:spcPct val="110000"/>
              </a:lnSpc>
              <a:spcBef>
                <a:spcPts val="0"/>
              </a:spcBef>
              <a:buClrTx/>
              <a:buFontTx/>
              <a:defRPr sz="2400"/>
            </a:lvl2pPr>
            <a:lvl3pPr marL="1253066" indent="-313266">
              <a:lnSpc>
                <a:spcPct val="110000"/>
              </a:lnSpc>
              <a:spcBef>
                <a:spcPts val="0"/>
              </a:spcBef>
              <a:buClrTx/>
              <a:buFontTx/>
              <a:defRPr sz="2400"/>
            </a:lvl3pPr>
            <a:lvl4pPr marL="1722966" indent="-313266">
              <a:lnSpc>
                <a:spcPct val="110000"/>
              </a:lnSpc>
              <a:spcBef>
                <a:spcPts val="0"/>
              </a:spcBef>
              <a:buClrTx/>
              <a:buFontTx/>
              <a:defRPr sz="2400"/>
            </a:lvl4pPr>
            <a:lvl5pPr marL="2192866" indent="-313266">
              <a:lnSpc>
                <a:spcPct val="110000"/>
              </a:lnSpc>
              <a:spcBef>
                <a:spcPts val="0"/>
              </a:spcBef>
              <a:buClrTx/>
              <a:buFontTx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Title Text"/>
          <p:cNvSpPr txBox="1"/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 anchor="t"/>
          <a:lstStyle>
            <a:lvl1pPr>
              <a:defRPr i="0" sz="7000"/>
            </a:lvl1pPr>
          </a:lstStyle>
          <a:p>
            <a:pPr/>
            <a:r>
              <a:t>Title Text</a:t>
            </a:r>
          </a:p>
        </p:txBody>
      </p:sp>
      <p:sp>
        <p:nvSpPr>
          <p:cNvPr id="19" name="Body Level One…"/>
          <p:cNvSpPr txBox="1"/>
          <p:nvPr>
            <p:ph type="body" sz="quarter" idx="13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 anchor="ctr"/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2400"/>
            </a:pPr>
          </a:p>
        </p:txBody>
      </p:sp>
      <p:pic>
        <p:nvPicPr>
          <p:cNvPr id="20" name="berkeleyischool-logo-alternate-fullcolor-lg.png" descr="berkeleyischool-logo-alternate-fullcolor-l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72536" y="635000"/>
            <a:ext cx="1854928" cy="63531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/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Body Level One…"/>
          <p:cNvSpPr txBox="1"/>
          <p:nvPr>
            <p:ph type="body" sz="quarter" idx="1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i="1" sz="3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861483" indent="-391583" algn="ctr">
              <a:spcBef>
                <a:spcPts val="1200"/>
              </a:spcBef>
              <a:buClrTx/>
              <a:buFontTx/>
              <a:defRPr i="1" sz="3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331383" indent="-391583" algn="ctr">
              <a:spcBef>
                <a:spcPts val="1200"/>
              </a:spcBef>
              <a:buClrTx/>
              <a:buFontTx/>
              <a:defRPr i="1" sz="3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1801283" indent="-391583" algn="ctr">
              <a:spcBef>
                <a:spcPts val="1200"/>
              </a:spcBef>
              <a:buClrTx/>
              <a:buFontTx/>
              <a:defRPr i="1" sz="3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2271183" indent="-391583" algn="ctr">
              <a:spcBef>
                <a:spcPts val="1200"/>
              </a:spcBef>
              <a:buClrTx/>
              <a:buFontTx/>
              <a:defRPr i="1" sz="3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“Type a quote here.”"/>
          <p:cNvSpPr txBox="1"/>
          <p:nvPr>
            <p:ph type="body" sz="quarter" idx="13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Image"/>
          <p:cNvSpPr/>
          <p:nvPr>
            <p:ph type="pic" idx="13"/>
          </p:nvPr>
        </p:nvSpPr>
        <p:spPr>
          <a:xfrm>
            <a:off x="-901700" y="-127000"/>
            <a:ext cx="14211300" cy="99972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/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Line"/>
          <p:cNvSpPr/>
          <p:nvPr/>
        </p:nvSpPr>
        <p:spPr>
          <a:xfrm flipV="1">
            <a:off x="7994301" y="7053554"/>
            <a:ext cx="2" cy="164276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" name="Line"/>
          <p:cNvSpPr/>
          <p:nvPr/>
        </p:nvSpPr>
        <p:spPr>
          <a:xfrm>
            <a:off x="508000" y="9131300"/>
            <a:ext cx="1199945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" name="Line"/>
          <p:cNvSpPr/>
          <p:nvPr/>
        </p:nvSpPr>
        <p:spPr>
          <a:xfrm>
            <a:off x="507999" y="6629400"/>
            <a:ext cx="1200002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" name="Line"/>
          <p:cNvSpPr/>
          <p:nvPr/>
        </p:nvSpPr>
        <p:spPr>
          <a:xfrm flipV="1">
            <a:off x="7994301" y="7053554"/>
            <a:ext cx="2" cy="164276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508000" y="6096000"/>
            <a:ext cx="7200900" cy="508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783166" indent="-313266">
              <a:lnSpc>
                <a:spcPct val="110000"/>
              </a:lnSpc>
              <a:spcBef>
                <a:spcPts val="0"/>
              </a:spcBef>
              <a:buClrTx/>
              <a:buFontTx/>
              <a:defRPr i="1" sz="24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253066" indent="-313266">
              <a:lnSpc>
                <a:spcPct val="110000"/>
              </a:lnSpc>
              <a:spcBef>
                <a:spcPts val="0"/>
              </a:spcBef>
              <a:buClrTx/>
              <a:buFontTx/>
              <a:defRPr i="1" sz="24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1722966" indent="-313266">
              <a:lnSpc>
                <a:spcPct val="110000"/>
              </a:lnSpc>
              <a:spcBef>
                <a:spcPts val="0"/>
              </a:spcBef>
              <a:buClrTx/>
              <a:buFontTx/>
              <a:defRPr i="1" sz="24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2192866" indent="-313266">
              <a:lnSpc>
                <a:spcPct val="110000"/>
              </a:lnSpc>
              <a:spcBef>
                <a:spcPts val="0"/>
              </a:spcBef>
              <a:buClrTx/>
              <a:buFontTx/>
              <a:defRPr i="1" sz="24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Image"/>
          <p:cNvSpPr/>
          <p:nvPr>
            <p:ph type="pic" idx="13"/>
          </p:nvPr>
        </p:nvSpPr>
        <p:spPr>
          <a:xfrm>
            <a:off x="584200" y="558800"/>
            <a:ext cx="11823700" cy="7086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>
              <a:defRPr i="0" sz="7000">
                <a:solidFill>
                  <a:srgbClr val="D93E2B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quarter" idx="14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 anchor="ctr"/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>
            <a:lvl1pPr algn="ctr">
              <a:defRPr i="0" sz="7000">
                <a:solidFill>
                  <a:srgbClr val="D93E2B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>
            <a:off x="507999" y="4876800"/>
            <a:ext cx="567637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" name="Line"/>
          <p:cNvSpPr/>
          <p:nvPr/>
        </p:nvSpPr>
        <p:spPr>
          <a:xfrm>
            <a:off x="508000" y="2768600"/>
            <a:ext cx="5676317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3" name="Body Level One…"/>
          <p:cNvSpPr txBox="1"/>
          <p:nvPr>
            <p:ph type="body" sz="quarter" idx="1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783166" indent="-313266">
              <a:lnSpc>
                <a:spcPct val="110000"/>
              </a:lnSpc>
              <a:spcBef>
                <a:spcPts val="0"/>
              </a:spcBef>
              <a:buClrTx/>
              <a:buFontTx/>
              <a:defRPr i="1" sz="24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253066" indent="-313266">
              <a:lnSpc>
                <a:spcPct val="110000"/>
              </a:lnSpc>
              <a:spcBef>
                <a:spcPts val="0"/>
              </a:spcBef>
              <a:buClrTx/>
              <a:buFontTx/>
              <a:defRPr i="1" sz="24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1722966" indent="-313266">
              <a:lnSpc>
                <a:spcPct val="110000"/>
              </a:lnSpc>
              <a:spcBef>
                <a:spcPts val="0"/>
              </a:spcBef>
              <a:buClrTx/>
              <a:buFontTx/>
              <a:defRPr i="1" sz="24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2192866" indent="-313266">
              <a:lnSpc>
                <a:spcPct val="110000"/>
              </a:lnSpc>
              <a:spcBef>
                <a:spcPts val="0"/>
              </a:spcBef>
              <a:buClrTx/>
              <a:buFontTx/>
              <a:defRPr i="1" sz="24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Image"/>
          <p:cNvSpPr/>
          <p:nvPr>
            <p:ph type="pic" sz="half" idx="13"/>
          </p:nvPr>
        </p:nvSpPr>
        <p:spPr>
          <a:xfrm>
            <a:off x="6704697" y="590550"/>
            <a:ext cx="5806885" cy="850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5" name="Title Text"/>
          <p:cNvSpPr txBox="1"/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>
              <a:defRPr i="0" sz="5600">
                <a:solidFill>
                  <a:srgbClr val="D93E2B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4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Line"/>
          <p:cNvSpPr/>
          <p:nvPr/>
        </p:nvSpPr>
        <p:spPr>
          <a:xfrm>
            <a:off x="507999" y="2171700"/>
            <a:ext cx="1199729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" name="Line"/>
          <p:cNvSpPr/>
          <p:nvPr/>
        </p:nvSpPr>
        <p:spPr>
          <a:xfrm>
            <a:off x="507999" y="635000"/>
            <a:ext cx="1199729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</p:spPr>
        <p:txBody>
          <a:bodyPr/>
          <a:lstStyle>
            <a:lvl1pPr algn="ctr">
              <a:defRPr i="0" sz="7000">
                <a:solidFill>
                  <a:srgbClr val="D93E2B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Line"/>
          <p:cNvSpPr/>
          <p:nvPr/>
        </p:nvSpPr>
        <p:spPr>
          <a:xfrm>
            <a:off x="507999" y="2171700"/>
            <a:ext cx="1199729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4" name="Line"/>
          <p:cNvSpPr/>
          <p:nvPr/>
        </p:nvSpPr>
        <p:spPr>
          <a:xfrm>
            <a:off x="507999" y="635000"/>
            <a:ext cx="1199729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5" name="Image"/>
          <p:cNvSpPr/>
          <p:nvPr>
            <p:ph type="pic" sz="half" idx="13"/>
          </p:nvPr>
        </p:nvSpPr>
        <p:spPr>
          <a:xfrm>
            <a:off x="6819900" y="1739900"/>
            <a:ext cx="5575300" cy="81696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Title Text"/>
          <p:cNvSpPr txBox="1"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</p:spPr>
        <p:txBody>
          <a:bodyPr/>
          <a:lstStyle>
            <a:lvl1pPr algn="ctr">
              <a:defRPr i="0" sz="7000">
                <a:solidFill>
                  <a:srgbClr val="D93E2B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7" name="Body Level One…"/>
          <p:cNvSpPr txBox="1"/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 anchor="ctr"/>
          <a:lstStyle>
            <a:lvl1pPr marL="393700" indent="-393700">
              <a:spcBef>
                <a:spcPts val="1800"/>
              </a:spcBef>
              <a:buSzPct val="65000"/>
              <a:defRPr sz="3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787400" indent="-393700">
              <a:spcBef>
                <a:spcPts val="1800"/>
              </a:spcBef>
              <a:buSzPct val="65000"/>
              <a:defRPr sz="3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181100" indent="-393700">
              <a:spcBef>
                <a:spcPts val="1800"/>
              </a:spcBef>
              <a:buSzPct val="65000"/>
              <a:defRPr sz="3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1574800" indent="-393700">
              <a:spcBef>
                <a:spcPts val="1800"/>
              </a:spcBef>
              <a:buSzPct val="65000"/>
              <a:defRPr sz="3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1968500" indent="-393700">
              <a:spcBef>
                <a:spcPts val="1800"/>
              </a:spcBef>
              <a:buSzPct val="65000"/>
              <a:defRPr sz="3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Body Level One…"/>
          <p:cNvSpPr txBox="1"/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2400"/>
              </a:spcBef>
            </a:lvl1pPr>
            <a:lvl2pPr>
              <a:spcBef>
                <a:spcPts val="2400"/>
              </a:spcBef>
            </a:lvl2pPr>
            <a:lvl3pPr>
              <a:spcBef>
                <a:spcPts val="2400"/>
              </a:spcBef>
            </a:lvl3pPr>
            <a:lvl4pPr>
              <a:spcBef>
                <a:spcPts val="2400"/>
              </a:spcBef>
            </a:lvl4pPr>
            <a:lvl5pPr>
              <a:spcBef>
                <a:spcPts val="24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Image"/>
          <p:cNvSpPr/>
          <p:nvPr>
            <p:ph type="pic" sz="half" idx="13"/>
          </p:nvPr>
        </p:nvSpPr>
        <p:spPr>
          <a:xfrm>
            <a:off x="6260986" y="4406900"/>
            <a:ext cx="6697779" cy="4711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4" name="Image"/>
          <p:cNvSpPr/>
          <p:nvPr>
            <p:ph type="pic" sz="quarter" idx="14"/>
          </p:nvPr>
        </p:nvSpPr>
        <p:spPr>
          <a:xfrm>
            <a:off x="6680200" y="635000"/>
            <a:ext cx="5829302" cy="3517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half" idx="15"/>
          </p:nvPr>
        </p:nvSpPr>
        <p:spPr>
          <a:xfrm>
            <a:off x="482600" y="609600"/>
            <a:ext cx="5728881" cy="8394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07999" y="635000"/>
            <a:ext cx="1199729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524932" y="647698"/>
            <a:ext cx="10050366" cy="119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507998" y="2290233"/>
            <a:ext cx="11988802" cy="6096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" name="berkeleyischool-logo-alternate-fullcolor-lg.png" descr="berkeleyischool-logo-alternate-fullcolor-l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72536" y="635000"/>
            <a:ext cx="1854928" cy="63531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Line"/>
          <p:cNvSpPr/>
          <p:nvPr/>
        </p:nvSpPr>
        <p:spPr>
          <a:xfrm>
            <a:off x="507999" y="1938865"/>
            <a:ext cx="11997293" cy="2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12673215" y="9258300"/>
            <a:ext cx="320270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000000"/>
                </a:solidFill>
                <a:latin typeface="UC Berkeley OS"/>
                <a:ea typeface="UC Berkeley OS"/>
                <a:cs typeface="UC Berkeley OS"/>
                <a:sym typeface="UC Berkeley O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7700" u="none">
          <a:solidFill>
            <a:srgbClr val="304975"/>
          </a:solidFill>
          <a:uFillTx/>
          <a:latin typeface="UC Berkeley OS"/>
          <a:ea typeface="UC Berkeley OS"/>
          <a:cs typeface="UC Berkeley OS"/>
          <a:sym typeface="UC Berkeley OS"/>
        </a:defRPr>
      </a:lvl1pPr>
      <a:lvl2pPr marL="0" marR="0" indent="0" algn="l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7700" u="none">
          <a:solidFill>
            <a:srgbClr val="304975"/>
          </a:solidFill>
          <a:uFillTx/>
          <a:latin typeface="UC Berkeley OS"/>
          <a:ea typeface="UC Berkeley OS"/>
          <a:cs typeface="UC Berkeley OS"/>
          <a:sym typeface="UC Berkeley OS"/>
        </a:defRPr>
      </a:lvl2pPr>
      <a:lvl3pPr marL="0" marR="0" indent="0" algn="l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7700" u="none">
          <a:solidFill>
            <a:srgbClr val="304975"/>
          </a:solidFill>
          <a:uFillTx/>
          <a:latin typeface="UC Berkeley OS"/>
          <a:ea typeface="UC Berkeley OS"/>
          <a:cs typeface="UC Berkeley OS"/>
          <a:sym typeface="UC Berkeley OS"/>
        </a:defRPr>
      </a:lvl3pPr>
      <a:lvl4pPr marL="0" marR="0" indent="0" algn="l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7700" u="none">
          <a:solidFill>
            <a:srgbClr val="304975"/>
          </a:solidFill>
          <a:uFillTx/>
          <a:latin typeface="UC Berkeley OS"/>
          <a:ea typeface="UC Berkeley OS"/>
          <a:cs typeface="UC Berkeley OS"/>
          <a:sym typeface="UC Berkeley OS"/>
        </a:defRPr>
      </a:lvl4pPr>
      <a:lvl5pPr marL="0" marR="0" indent="0" algn="l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7700" u="none">
          <a:solidFill>
            <a:srgbClr val="304975"/>
          </a:solidFill>
          <a:uFillTx/>
          <a:latin typeface="UC Berkeley OS"/>
          <a:ea typeface="UC Berkeley OS"/>
          <a:cs typeface="UC Berkeley OS"/>
          <a:sym typeface="UC Berkeley OS"/>
        </a:defRPr>
      </a:lvl5pPr>
      <a:lvl6pPr marL="0" marR="0" indent="0" algn="l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7700" u="none">
          <a:solidFill>
            <a:srgbClr val="304975"/>
          </a:solidFill>
          <a:uFillTx/>
          <a:latin typeface="UC Berkeley OS"/>
          <a:ea typeface="UC Berkeley OS"/>
          <a:cs typeface="UC Berkeley OS"/>
          <a:sym typeface="UC Berkeley OS"/>
        </a:defRPr>
      </a:lvl6pPr>
      <a:lvl7pPr marL="0" marR="0" indent="0" algn="l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7700" u="none">
          <a:solidFill>
            <a:srgbClr val="304975"/>
          </a:solidFill>
          <a:uFillTx/>
          <a:latin typeface="UC Berkeley OS"/>
          <a:ea typeface="UC Berkeley OS"/>
          <a:cs typeface="UC Berkeley OS"/>
          <a:sym typeface="UC Berkeley OS"/>
        </a:defRPr>
      </a:lvl7pPr>
      <a:lvl8pPr marL="0" marR="0" indent="0" algn="l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7700" u="none">
          <a:solidFill>
            <a:srgbClr val="304975"/>
          </a:solidFill>
          <a:uFillTx/>
          <a:latin typeface="UC Berkeley OS"/>
          <a:ea typeface="UC Berkeley OS"/>
          <a:cs typeface="UC Berkeley OS"/>
          <a:sym typeface="UC Berkeley OS"/>
        </a:defRPr>
      </a:lvl8pPr>
      <a:lvl9pPr marL="0" marR="0" indent="0" algn="l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7700" u="none">
          <a:solidFill>
            <a:srgbClr val="304975"/>
          </a:solidFill>
          <a:uFillTx/>
          <a:latin typeface="UC Berkeley OS"/>
          <a:ea typeface="UC Berkeley OS"/>
          <a:cs typeface="UC Berkeley OS"/>
          <a:sym typeface="UC Berkeley OS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6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000000"/>
          </a:solidFill>
          <a:uFillTx/>
          <a:latin typeface="Baker Signet BT"/>
          <a:ea typeface="Baker Signet BT"/>
          <a:cs typeface="Baker Signet BT"/>
          <a:sym typeface="Baker Signet BT"/>
        </a:defRPr>
      </a:lvl1pPr>
      <a:lvl2pPr marL="939800" marR="0" indent="-469900" algn="l" defTabSz="584200" latinLnBrk="0">
        <a:lnSpc>
          <a:spcPct val="100000"/>
        </a:lnSpc>
        <a:spcBef>
          <a:spcPts val="6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000000"/>
          </a:solidFill>
          <a:uFillTx/>
          <a:latin typeface="Baker Signet BT"/>
          <a:ea typeface="Baker Signet BT"/>
          <a:cs typeface="Baker Signet BT"/>
          <a:sym typeface="Baker Signet BT"/>
        </a:defRPr>
      </a:lvl2pPr>
      <a:lvl3pPr marL="1409700" marR="0" indent="-469900" algn="l" defTabSz="584200" latinLnBrk="0">
        <a:lnSpc>
          <a:spcPct val="100000"/>
        </a:lnSpc>
        <a:spcBef>
          <a:spcPts val="6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000000"/>
          </a:solidFill>
          <a:uFillTx/>
          <a:latin typeface="Baker Signet BT"/>
          <a:ea typeface="Baker Signet BT"/>
          <a:cs typeface="Baker Signet BT"/>
          <a:sym typeface="Baker Signet BT"/>
        </a:defRPr>
      </a:lvl3pPr>
      <a:lvl4pPr marL="1879600" marR="0" indent="-469900" algn="l" defTabSz="584200" latinLnBrk="0">
        <a:lnSpc>
          <a:spcPct val="100000"/>
        </a:lnSpc>
        <a:spcBef>
          <a:spcPts val="6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000000"/>
          </a:solidFill>
          <a:uFillTx/>
          <a:latin typeface="Baker Signet BT"/>
          <a:ea typeface="Baker Signet BT"/>
          <a:cs typeface="Baker Signet BT"/>
          <a:sym typeface="Baker Signet BT"/>
        </a:defRPr>
      </a:lvl4pPr>
      <a:lvl5pPr marL="2349500" marR="0" indent="-469900" algn="l" defTabSz="584200" latinLnBrk="0">
        <a:lnSpc>
          <a:spcPct val="100000"/>
        </a:lnSpc>
        <a:spcBef>
          <a:spcPts val="6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000000"/>
          </a:solidFill>
          <a:uFillTx/>
          <a:latin typeface="Baker Signet BT"/>
          <a:ea typeface="Baker Signet BT"/>
          <a:cs typeface="Baker Signet BT"/>
          <a:sym typeface="Baker Signet BT"/>
        </a:defRPr>
      </a:lvl5pPr>
      <a:lvl6pPr marL="2819400" marR="0" indent="-469900" algn="l" defTabSz="584200" latinLnBrk="0">
        <a:lnSpc>
          <a:spcPct val="100000"/>
        </a:lnSpc>
        <a:spcBef>
          <a:spcPts val="6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000000"/>
          </a:solidFill>
          <a:uFillTx/>
          <a:latin typeface="Baker Signet BT"/>
          <a:ea typeface="Baker Signet BT"/>
          <a:cs typeface="Baker Signet BT"/>
          <a:sym typeface="Baker Signet BT"/>
        </a:defRPr>
      </a:lvl6pPr>
      <a:lvl7pPr marL="3289300" marR="0" indent="-469900" algn="l" defTabSz="584200" latinLnBrk="0">
        <a:lnSpc>
          <a:spcPct val="100000"/>
        </a:lnSpc>
        <a:spcBef>
          <a:spcPts val="6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000000"/>
          </a:solidFill>
          <a:uFillTx/>
          <a:latin typeface="Baker Signet BT"/>
          <a:ea typeface="Baker Signet BT"/>
          <a:cs typeface="Baker Signet BT"/>
          <a:sym typeface="Baker Signet BT"/>
        </a:defRPr>
      </a:lvl7pPr>
      <a:lvl8pPr marL="3759200" marR="0" indent="-469900" algn="l" defTabSz="584200" latinLnBrk="0">
        <a:lnSpc>
          <a:spcPct val="100000"/>
        </a:lnSpc>
        <a:spcBef>
          <a:spcPts val="6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000000"/>
          </a:solidFill>
          <a:uFillTx/>
          <a:latin typeface="Baker Signet BT"/>
          <a:ea typeface="Baker Signet BT"/>
          <a:cs typeface="Baker Signet BT"/>
          <a:sym typeface="Baker Signet BT"/>
        </a:defRPr>
      </a:lvl8pPr>
      <a:lvl9pPr marL="4229100" marR="0" indent="-469900" algn="l" defTabSz="584200" latinLnBrk="0">
        <a:lnSpc>
          <a:spcPct val="100000"/>
        </a:lnSpc>
        <a:spcBef>
          <a:spcPts val="6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000000"/>
          </a:solidFill>
          <a:uFillTx/>
          <a:latin typeface="Baker Signet BT"/>
          <a:ea typeface="Baker Signet BT"/>
          <a:cs typeface="Baker Signet BT"/>
          <a:sym typeface="Baker Signet B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UC Berkeley OS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UC Berkeley OS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UC Berkeley OS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UC Berkeley OS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UC Berkeley OS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UC Berkeley OS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UC Berkeley OS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UC Berkeley OS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UC Berkeley O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tutorialspoint.com/python_pandas/python_pandas_visualization.htm" TargetMode="External"/><Relationship Id="rId3" Type="http://schemas.openxmlformats.org/officeDocument/2006/relationships/hyperlink" Target="https://pandas.pydata.org/pandas-docs/stable/10min.html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apple.com" TargetMode="External"/><Relationship Id="rId3" Type="http://schemas.openxmlformats.org/officeDocument/2006/relationships/image" Target="../media/image4.png"/><Relationship Id="rId4" Type="http://schemas.openxmlformats.org/officeDocument/2006/relationships/hyperlink" Target="https://pandas.pydata.org/pandas-docs/stable/user_guide/io.html#io-hdf5" TargetMode="External"/><Relationship Id="rId5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prod.oc.2u.com/UCB-INFO-PYTHON/assignments_upstream_spring20/tree/master/resources/pandas-lots-of-demos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hyperlink" Target="https://docs.google.com/spreadsheets/d/1PYz286UPN0sCRsRII5YEGwU5b0w6dZpDEuhjrSwef7M/edit#gid=0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tif"/><Relationship Id="rId3" Type="http://schemas.openxmlformats.org/officeDocument/2006/relationships/image" Target="../media/image1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prod.oc.2u.com/UCB-INFO-PYTHON/assignments_upstream_spring20/blob/master/resources/DataCleansing.pdf" TargetMode="External"/><Relationship Id="rId3" Type="http://schemas.openxmlformats.org/officeDocument/2006/relationships/hyperlink" Target="https://github.prod.oc.2u.com/UCB-INFO-PYTHON/assignments_upstream_spring20/blob/master/resources/Benoit-DataMining-ARIST.pdf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Module 11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Module 11</a:t>
            </a:r>
          </a:p>
        </p:txBody>
      </p:sp>
      <p:sp>
        <p:nvSpPr>
          <p:cNvPr id="140" name="Pandas; Project 2 prep"/>
          <p:cNvSpPr txBox="1"/>
          <p:nvPr>
            <p:ph type="title"/>
          </p:nvPr>
        </p:nvSpPr>
        <p:spPr>
          <a:xfrm>
            <a:off x="508000" y="4140199"/>
            <a:ext cx="7200900" cy="3400163"/>
          </a:xfrm>
          <a:prstGeom prst="rect">
            <a:avLst/>
          </a:prstGeom>
        </p:spPr>
        <p:txBody>
          <a:bodyPr/>
          <a:lstStyle/>
          <a:p>
            <a:pPr/>
            <a:r>
              <a:t>Pandas</a:t>
            </a:r>
          </a:p>
          <a:p>
            <a:pPr/>
            <a:r>
              <a:t>Project 2 prep</a:t>
            </a:r>
          </a:p>
        </p:txBody>
      </p:sp>
      <p:sp>
        <p:nvSpPr>
          <p:cNvPr id="141" name="Programming for Data Science…"/>
          <p:cNvSpPr txBox="1"/>
          <p:nvPr/>
        </p:nvSpPr>
        <p:spPr>
          <a:xfrm>
            <a:off x="8279704" y="4326466"/>
            <a:ext cx="4241802" cy="192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>
                <a:solidFill>
                  <a:srgbClr val="000000"/>
                </a:solidFill>
                <a:latin typeface="Baker Signet BT"/>
                <a:ea typeface="Baker Signet BT"/>
                <a:cs typeface="Baker Signet BT"/>
                <a:sym typeface="Baker Signet BT"/>
              </a:defRPr>
            </a:pPr>
            <a:r>
              <a:t>Programming for Data Science</a:t>
            </a:r>
          </a:p>
          <a:p>
            <a:pPr algn="l">
              <a:defRPr>
                <a:solidFill>
                  <a:srgbClr val="000000"/>
                </a:solidFill>
                <a:latin typeface="Baker Signet BT"/>
                <a:ea typeface="Baker Signet BT"/>
                <a:cs typeface="Baker Signet BT"/>
                <a:sym typeface="Baker Signet BT"/>
              </a:defRPr>
            </a:pPr>
          </a:p>
          <a:p>
            <a:pPr algn="l">
              <a:defRPr>
                <a:solidFill>
                  <a:srgbClr val="000000"/>
                </a:solidFill>
                <a:latin typeface="Baker Signet BT"/>
                <a:ea typeface="Baker Signet BT"/>
                <a:cs typeface="Baker Signet BT"/>
                <a:sym typeface="Baker Signet BT"/>
              </a:defRPr>
            </a:pPr>
            <a:r>
              <a:t>Pandas and activities.</a:t>
            </a:r>
          </a:p>
        </p:txBody>
      </p:sp>
      <p:sp>
        <p:nvSpPr>
          <p:cNvPr id="142" name="Slide Number"/>
          <p:cNvSpPr txBox="1"/>
          <p:nvPr>
            <p:ph type="sldNum" sz="quarter" idx="4294967295"/>
          </p:nvPr>
        </p:nvSpPr>
        <p:spPr>
          <a:xfrm>
            <a:off x="6381748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3" name="March 12, 2020 [gb]"/>
          <p:cNvSpPr txBox="1"/>
          <p:nvPr/>
        </p:nvSpPr>
        <p:spPr>
          <a:xfrm>
            <a:off x="8447192" y="9302750"/>
            <a:ext cx="3154681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latin typeface="Ernestine Pro"/>
                <a:ea typeface="Ernestine Pro"/>
                <a:cs typeface="Ernestine Pro"/>
                <a:sym typeface="Ernestine Pro"/>
              </a:defRPr>
            </a:lvl1pPr>
          </a:lstStyle>
          <a:p>
            <a:pPr/>
            <a:r>
              <a:t>Mar 12, 2020 [gb]; updated Mar 17</a:t>
            </a:r>
          </a:p>
        </p:txBody>
      </p:sp>
      <p:grpSp>
        <p:nvGrpSpPr>
          <p:cNvPr id="146" name="Image"/>
          <p:cNvGrpSpPr/>
          <p:nvPr/>
        </p:nvGrpSpPr>
        <p:grpSpPr>
          <a:xfrm>
            <a:off x="3396359" y="2089011"/>
            <a:ext cx="4735774" cy="3543578"/>
            <a:chOff x="0" y="0"/>
            <a:chExt cx="4735772" cy="3543576"/>
          </a:xfrm>
        </p:grpSpPr>
        <p:pic>
          <p:nvPicPr>
            <p:cNvPr id="14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566536">
              <a:off x="345904" y="425068"/>
              <a:ext cx="4068967" cy="2543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566536">
              <a:off x="206403" y="335134"/>
              <a:ext cx="4322967" cy="28733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3.  Exploration &amp; Analysis"/>
          <p:cNvSpPr txBox="1"/>
          <p:nvPr>
            <p:ph type="title"/>
          </p:nvPr>
        </p:nvSpPr>
        <p:spPr>
          <a:xfrm>
            <a:off x="524932" y="647698"/>
            <a:ext cx="10050366" cy="1193803"/>
          </a:xfrm>
          <a:prstGeom prst="rect">
            <a:avLst/>
          </a:prstGeom>
        </p:spPr>
        <p:txBody>
          <a:bodyPr/>
          <a:lstStyle>
            <a:lvl1pPr defTabSz="543305">
              <a:spcBef>
                <a:spcPts val="1400"/>
              </a:spcBef>
              <a:defRPr sz="7100"/>
            </a:lvl1pPr>
          </a:lstStyle>
          <a:p>
            <a:pPr/>
            <a:r>
              <a:t>3.  Exploration &amp; Analysis</a:t>
            </a:r>
          </a:p>
        </p:txBody>
      </p:sp>
      <p:sp>
        <p:nvSpPr>
          <p:cNvPr id="188" name="Take the time to get familiar with the data!  Consider the domain &amp; range of the data; measures of central tendency; parametric or non-parametric?   Use some handy basic commands:…"/>
          <p:cNvSpPr txBox="1"/>
          <p:nvPr>
            <p:ph type="body" idx="1"/>
          </p:nvPr>
        </p:nvSpPr>
        <p:spPr>
          <a:xfrm>
            <a:off x="507998" y="2290232"/>
            <a:ext cx="11988803" cy="6096003"/>
          </a:xfrm>
          <a:prstGeom prst="rect">
            <a:avLst/>
          </a:prstGeom>
        </p:spPr>
        <p:txBody>
          <a:bodyPr/>
          <a:lstStyle/>
          <a:p>
            <a:pPr/>
            <a:r>
              <a:t>Take the time to get familiar with the data!  Consider the domain &amp; range of the data; measures of central tendency; parametric or non-parametric?   Use some handy basic commands:</a:t>
            </a:r>
          </a:p>
          <a:p>
            <a:pPr lvl="1">
              <a:defRPr>
                <a:latin typeface="Inconsolata"/>
                <a:ea typeface="Inconsolata"/>
                <a:cs typeface="Inconsolata"/>
                <a:sym typeface="Inconsolata"/>
              </a:defRPr>
            </a:pPr>
            <a:r>
              <a:t>value_counts()</a:t>
            </a:r>
          </a:p>
          <a:p>
            <a:pPr lvl="1">
              <a:defRPr>
                <a:latin typeface="Inconsolata"/>
                <a:ea typeface="Inconsolata"/>
                <a:cs typeface="Inconsolata"/>
                <a:sym typeface="Inconsolata"/>
              </a:defRPr>
            </a:pPr>
            <a:r>
              <a:t>describe()</a:t>
            </a:r>
          </a:p>
          <a:p>
            <a:pPr lvl="1">
              <a:defRPr>
                <a:latin typeface="Inconsolata"/>
                <a:ea typeface="Inconsolata"/>
                <a:cs typeface="Inconsolata"/>
                <a:sym typeface="Inconsolata"/>
              </a:defRPr>
            </a:pPr>
            <a:r>
              <a:t>min(), max(), isnull()</a:t>
            </a:r>
            <a:r>
              <a:rPr>
                <a:latin typeface="Baker Signet BT"/>
                <a:ea typeface="Baker Signet BT"/>
                <a:cs typeface="Baker Signet BT"/>
                <a:sym typeface="Baker Signet BT"/>
              </a:rPr>
              <a:t>.  Check for NaN, empty vars, 0s.</a:t>
            </a:r>
            <a:endParaRPr>
              <a:latin typeface="Baker Signet BT"/>
              <a:ea typeface="Baker Signet BT"/>
              <a:cs typeface="Baker Signet BT"/>
              <a:sym typeface="Baker Signet BT"/>
            </a:endParaRPr>
          </a:p>
          <a:p>
            <a:pPr lvl="1"/>
            <a:r>
              <a:t>Typical plots help explore the data (histogram, scatter, bar chart)</a:t>
            </a:r>
          </a:p>
          <a:p>
            <a:pPr lvl="2"/>
            <a:r>
              <a:t>More on the visualization parts in Module 12.</a:t>
            </a:r>
          </a:p>
        </p:txBody>
      </p:sp>
      <p:sp>
        <p:nvSpPr>
          <p:cNvPr id="189" name="Slide Number"/>
          <p:cNvSpPr txBox="1"/>
          <p:nvPr>
            <p:ph type="sldNum" sz="quarter" idx="4294967295"/>
          </p:nvPr>
        </p:nvSpPr>
        <p:spPr>
          <a:xfrm>
            <a:off x="12673215" y="9258300"/>
            <a:ext cx="320270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3.  Exploration &amp; Analysis"/>
          <p:cNvSpPr txBox="1"/>
          <p:nvPr>
            <p:ph type="title"/>
          </p:nvPr>
        </p:nvSpPr>
        <p:spPr>
          <a:xfrm>
            <a:off x="524933" y="647698"/>
            <a:ext cx="5558533" cy="1193803"/>
          </a:xfrm>
          <a:prstGeom prst="rect">
            <a:avLst/>
          </a:prstGeom>
        </p:spPr>
        <p:txBody>
          <a:bodyPr/>
          <a:lstStyle>
            <a:lvl1pPr defTabSz="373886">
              <a:spcBef>
                <a:spcPts val="1000"/>
              </a:spcBef>
              <a:defRPr sz="4900"/>
            </a:lvl1pPr>
          </a:lstStyle>
          <a:p>
            <a:pPr/>
            <a:r>
              <a:t>3.  Exploration &amp; Analysis</a:t>
            </a:r>
          </a:p>
        </p:txBody>
      </p:sp>
      <p:sp>
        <p:nvSpPr>
          <p:cNvPr id="192" name="Consider the source(s) of your data (dataset documentation)…"/>
          <p:cNvSpPr txBox="1"/>
          <p:nvPr>
            <p:ph type="body" idx="1"/>
          </p:nvPr>
        </p:nvSpPr>
        <p:spPr>
          <a:xfrm>
            <a:off x="203198" y="2154765"/>
            <a:ext cx="12598404" cy="6584158"/>
          </a:xfrm>
          <a:prstGeom prst="rect">
            <a:avLst/>
          </a:prstGeom>
        </p:spPr>
        <p:txBody>
          <a:bodyPr/>
          <a:lstStyle/>
          <a:p>
            <a:pPr/>
            <a:r>
              <a:t>Consider the source(s) of your data </a:t>
            </a:r>
            <a:r>
              <a:rPr sz="2900"/>
              <a:t>(dataset documentation)</a:t>
            </a:r>
            <a:endParaRPr sz="2900"/>
          </a:p>
          <a:p>
            <a:pPr/>
            <a:r>
              <a:t>Research the topic …</a:t>
            </a:r>
          </a:p>
          <a:p>
            <a:pPr/>
            <a:r>
              <a:t>Tho not a research or stats course, consider “threats to validity” </a:t>
            </a:r>
            <a:r>
              <a:rPr sz="2300"/>
              <a:t>[research bias, lack of precision in definitions]</a:t>
            </a:r>
            <a:r>
              <a:t>; cross-validation and your data.</a:t>
            </a:r>
          </a:p>
          <a:p>
            <a:pPr lvl="1">
              <a:defRPr sz="2600"/>
            </a:pPr>
            <a:r>
              <a:t>e.g., if the variable “hospital_los” means “length of stay”, we should be able to compare this to other vars, such as “admit_date” and “discharge_date”</a:t>
            </a:r>
          </a:p>
          <a:p>
            <a:pPr/>
            <a:r>
              <a:t>Cross-validate outside your data.</a:t>
            </a:r>
          </a:p>
        </p:txBody>
      </p:sp>
      <p:sp>
        <p:nvSpPr>
          <p:cNvPr id="193" name="Slide Number"/>
          <p:cNvSpPr txBox="1"/>
          <p:nvPr>
            <p:ph type="sldNum" sz="quarter" idx="4294967295"/>
          </p:nvPr>
        </p:nvSpPr>
        <p:spPr>
          <a:xfrm>
            <a:off x="12693674" y="9258300"/>
            <a:ext cx="279350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6" name="By the way, for a good intro/review of all the students in research, see this book …"/>
          <p:cNvGrpSpPr/>
          <p:nvPr/>
        </p:nvGrpSpPr>
        <p:grpSpPr>
          <a:xfrm>
            <a:off x="10321849" y="6061232"/>
            <a:ext cx="2556301" cy="1917256"/>
            <a:chOff x="0" y="-1"/>
            <a:chExt cx="2556299" cy="1917255"/>
          </a:xfrm>
        </p:grpSpPr>
        <p:sp>
          <p:nvSpPr>
            <p:cNvPr id="194" name="Rounded Rectangle"/>
            <p:cNvSpPr/>
            <p:nvPr/>
          </p:nvSpPr>
          <p:spPr>
            <a:xfrm>
              <a:off x="0" y="-2"/>
              <a:ext cx="2556300" cy="1917257"/>
            </a:xfrm>
            <a:prstGeom prst="roundRect">
              <a:avLst>
                <a:gd name="adj" fmla="val 13592"/>
              </a:avLst>
            </a:prstGeom>
            <a:solidFill>
              <a:srgbClr val="F7B0C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marL="50800" indent="-50800" algn="l" defTabSz="914400">
                <a:spcBef>
                  <a:spcPts val="400"/>
                </a:spcBef>
                <a:defRPr sz="1400">
                  <a:solidFill>
                    <a:srgbClr val="7D1E3E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95" name="By the way, for a good intro/review of all the students in research, see this book …"/>
            <p:cNvSpPr txBox="1"/>
            <p:nvPr/>
          </p:nvSpPr>
          <p:spPr>
            <a:xfrm>
              <a:off x="85264" y="76324"/>
              <a:ext cx="23857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38100" algn="l" defTabSz="914400">
                <a:spcBef>
                  <a:spcPts val="400"/>
                </a:spcBef>
                <a:defRPr sz="1400">
                  <a:solidFill>
                    <a:srgbClr val="7D1E3E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By the way, for a good intro/review of research, see this book … </a:t>
              </a:r>
            </a:p>
          </p:txBody>
        </p:sp>
      </p:grp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140000">
            <a:off x="10927229" y="6810299"/>
            <a:ext cx="1580936" cy="24322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sp>
        <p:nvSpPr>
          <p:cNvPr id="198" name="[any professional gold-standards, confounding events?]…"/>
          <p:cNvSpPr txBox="1"/>
          <p:nvPr/>
        </p:nvSpPr>
        <p:spPr>
          <a:xfrm>
            <a:off x="316706" y="6584949"/>
            <a:ext cx="9738057" cy="20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26318" indent="-326318" algn="l">
              <a:spcBef>
                <a:spcPts val="600"/>
              </a:spcBef>
              <a:buClr>
                <a:srgbClr val="929292"/>
              </a:buClr>
              <a:buSzPct val="60000"/>
              <a:buFont typeface="Zapf Dingbats"/>
              <a:buChar char="❖"/>
              <a:defRPr sz="2500">
                <a:solidFill>
                  <a:srgbClr val="000000"/>
                </a:solidFill>
                <a:latin typeface="Baker Signet BT"/>
                <a:ea typeface="Baker Signet BT"/>
                <a:cs typeface="Baker Signet BT"/>
                <a:sym typeface="Baker Signet BT"/>
              </a:defRPr>
            </a:lvl1pPr>
            <a:lvl2pPr marL="939800" indent="-469900" algn="l">
              <a:spcBef>
                <a:spcPts val="600"/>
              </a:spcBef>
              <a:buClr>
                <a:srgbClr val="929292"/>
              </a:buClr>
              <a:buSzPct val="60000"/>
              <a:buFont typeface="Zapf Dingbats"/>
              <a:buChar char="❖"/>
              <a:defRPr>
                <a:solidFill>
                  <a:srgbClr val="000000"/>
                </a:solidFill>
                <a:latin typeface="Baker Signet BT"/>
                <a:ea typeface="Baker Signet BT"/>
                <a:cs typeface="Baker Signet BT"/>
                <a:sym typeface="Baker Signet BT"/>
              </a:defRPr>
            </a:lvl2pPr>
          </a:lstStyle>
          <a:p>
            <a:pPr/>
            <a:r>
              <a:t>[any professional gold-standards, confounding events?]</a:t>
            </a:r>
            <a:endParaRPr sz="3600"/>
          </a:p>
          <a:p>
            <a:pPr lvl="1"/>
            <a:r>
              <a:t>E.g., we expect electrical power to cost more when demand is - let’s find the max power cost in the dataset and compare to daily temps to ensure it makes sense (would have to consider parametric/non-parametric and chi-square but that’s for another course (grin))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3.  Data Exploration &amp; Analysis"/>
          <p:cNvSpPr txBox="1"/>
          <p:nvPr>
            <p:ph type="title"/>
          </p:nvPr>
        </p:nvSpPr>
        <p:spPr>
          <a:xfrm>
            <a:off x="524932" y="647698"/>
            <a:ext cx="10050366" cy="1193803"/>
          </a:xfrm>
          <a:prstGeom prst="rect">
            <a:avLst/>
          </a:prstGeom>
        </p:spPr>
        <p:txBody>
          <a:bodyPr/>
          <a:lstStyle>
            <a:lvl1pPr defTabSz="543305">
              <a:spcBef>
                <a:spcPts val="1400"/>
              </a:spcBef>
              <a:defRPr sz="7100"/>
            </a:lvl1pPr>
          </a:lstStyle>
          <a:p>
            <a:pPr/>
            <a:r>
              <a:t>3.  Data Exploration &amp; Analysis</a:t>
            </a:r>
          </a:p>
        </p:txBody>
      </p:sp>
      <p:sp>
        <p:nvSpPr>
          <p:cNvPr id="201" name="Think about analysis as a series of dataset transformations … how to explore our data?  Maybe ……"/>
          <p:cNvSpPr txBox="1"/>
          <p:nvPr>
            <p:ph type="body" idx="1"/>
          </p:nvPr>
        </p:nvSpPr>
        <p:spPr>
          <a:xfrm>
            <a:off x="321732" y="2241979"/>
            <a:ext cx="11988803" cy="6869842"/>
          </a:xfrm>
          <a:prstGeom prst="rect">
            <a:avLst/>
          </a:prstGeom>
        </p:spPr>
        <p:txBody>
          <a:bodyPr/>
          <a:lstStyle/>
          <a:p>
            <a:pPr/>
            <a:r>
              <a:t>Think about analysis as a series of dataset transformations … how to explore our data?  Maybe … </a:t>
            </a:r>
          </a:p>
          <a:p>
            <a:pPr lvl="1">
              <a:defRPr>
                <a:solidFill>
                  <a:srgbClr val="FF2600"/>
                </a:solidFill>
              </a:defRPr>
            </a:pPr>
            <a:r>
              <a:t>filter</a:t>
            </a:r>
            <a:r>
              <a:rPr>
                <a:solidFill>
                  <a:srgbClr val="000000"/>
                </a:solidFill>
              </a:rPr>
              <a:t> rows based on some condition </a:t>
            </a:r>
            <a:r>
              <a:rPr sz="2700">
                <a:solidFill>
                  <a:srgbClr val="000000"/>
                </a:solidFill>
              </a:rPr>
              <a:t>(too high, not applicable, duplicated data)</a:t>
            </a:r>
            <a:endParaRPr sz="2700">
              <a:solidFill>
                <a:srgbClr val="000000"/>
              </a:solidFill>
            </a:endParaRPr>
          </a:p>
          <a:p>
            <a:pPr lvl="1">
              <a:defRPr>
                <a:solidFill>
                  <a:srgbClr val="FF2600"/>
                </a:solidFill>
              </a:defRPr>
            </a:pPr>
            <a:r>
              <a:t>create new</a:t>
            </a:r>
            <a:r>
              <a:rPr>
                <a:solidFill>
                  <a:srgbClr val="000000"/>
                </a:solidFill>
              </a:rPr>
              <a:t> columns when necessary</a:t>
            </a:r>
            <a:endParaRPr>
              <a:solidFill>
                <a:srgbClr val="000000"/>
              </a:solidFill>
            </a:endParaRPr>
          </a:p>
          <a:p>
            <a:pPr lvl="1">
              <a:defRPr>
                <a:solidFill>
                  <a:srgbClr val="FF2600"/>
                </a:solidFill>
              </a:defRPr>
            </a:pPr>
            <a:r>
              <a:t>aggregate or collapse</a:t>
            </a:r>
            <a:r>
              <a:rPr>
                <a:solidFill>
                  <a:srgbClr val="000000"/>
                </a:solidFill>
              </a:rPr>
              <a:t> by groups </a:t>
            </a:r>
            <a:r>
              <a:rPr sz="2800">
                <a:solidFill>
                  <a:srgbClr val="000000"/>
                </a:solidFill>
              </a:rPr>
              <a:t>(may be better to deal with x number of groups than a zillion individual data points; think of statistical error, too)</a:t>
            </a:r>
            <a:endParaRPr sz="2800">
              <a:solidFill>
                <a:srgbClr val="000000"/>
              </a:solidFill>
            </a:endParaRPr>
          </a:p>
          <a:p>
            <a:pPr lvl="1">
              <a:defRPr>
                <a:solidFill>
                  <a:srgbClr val="FF2600"/>
                </a:solidFill>
              </a:defRPr>
            </a:pPr>
            <a:r>
              <a:t>join</a:t>
            </a:r>
            <a:r>
              <a:rPr>
                <a:solidFill>
                  <a:srgbClr val="000000"/>
                </a:solidFill>
              </a:rPr>
              <a:t> two or more datasets together </a:t>
            </a:r>
            <a:r>
              <a:rPr sz="2500">
                <a:solidFill>
                  <a:srgbClr val="000000"/>
                </a:solidFill>
              </a:rPr>
              <a:t>(not without its own problems, tho, e.g., NaN; may need intermediary “cross-walk”, akin to a database cursor - also for another course)</a:t>
            </a:r>
          </a:p>
        </p:txBody>
      </p:sp>
      <p:sp>
        <p:nvSpPr>
          <p:cNvPr id="202" name="Slide Number"/>
          <p:cNvSpPr txBox="1"/>
          <p:nvPr>
            <p:ph type="sldNum" sz="quarter" idx="4294967295"/>
          </p:nvPr>
        </p:nvSpPr>
        <p:spPr>
          <a:xfrm>
            <a:off x="12681216" y="9258300"/>
            <a:ext cx="304268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4.  Pandas (finally!)"/>
          <p:cNvSpPr txBox="1"/>
          <p:nvPr>
            <p:ph type="title"/>
          </p:nvPr>
        </p:nvSpPr>
        <p:spPr>
          <a:xfrm>
            <a:off x="524932" y="647698"/>
            <a:ext cx="10050366" cy="1193803"/>
          </a:xfrm>
          <a:prstGeom prst="rect">
            <a:avLst/>
          </a:prstGeom>
        </p:spPr>
        <p:txBody>
          <a:bodyPr/>
          <a:lstStyle>
            <a:lvl1pPr defTabSz="543305">
              <a:spcBef>
                <a:spcPts val="1400"/>
              </a:spcBef>
              <a:defRPr sz="7100"/>
            </a:lvl1pPr>
          </a:lstStyle>
          <a:p>
            <a:pPr/>
            <a:r>
              <a:t>4.  Pandas (finally!)</a:t>
            </a:r>
          </a:p>
        </p:txBody>
      </p:sp>
      <p:sp>
        <p:nvSpPr>
          <p:cNvPr id="205" name="A quick visual reminder of some groups of commands, grouped by function, to help manage and analyze data.…"/>
          <p:cNvSpPr txBox="1"/>
          <p:nvPr>
            <p:ph type="body" idx="1"/>
          </p:nvPr>
        </p:nvSpPr>
        <p:spPr>
          <a:xfrm>
            <a:off x="507998" y="2290232"/>
            <a:ext cx="11988803" cy="6096003"/>
          </a:xfrm>
          <a:prstGeom prst="rect">
            <a:avLst/>
          </a:prstGeom>
        </p:spPr>
        <p:txBody>
          <a:bodyPr/>
          <a:lstStyle/>
          <a:p>
            <a:pPr/>
            <a:r>
              <a:t>A quick visual reminder of some groups of commands, grouped by function, to help manage and analyze data.</a:t>
            </a:r>
          </a:p>
          <a:p>
            <a:pPr/>
            <a:r>
              <a:t>See the resources git folder.</a:t>
            </a:r>
          </a:p>
        </p:txBody>
      </p:sp>
      <p:sp>
        <p:nvSpPr>
          <p:cNvPr id="206" name="Slide Number"/>
          <p:cNvSpPr txBox="1"/>
          <p:nvPr>
            <p:ph type="sldNum" sz="quarter" idx="4294967295"/>
          </p:nvPr>
        </p:nvSpPr>
        <p:spPr>
          <a:xfrm>
            <a:off x="12688074" y="9258300"/>
            <a:ext cx="29055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7" name="Optional:  see https://www.tutorialspoint.com/python_pandas/python_pandas_visualization.htm…"/>
          <p:cNvSpPr txBox="1"/>
          <p:nvPr/>
        </p:nvSpPr>
        <p:spPr>
          <a:xfrm>
            <a:off x="687354" y="8610600"/>
            <a:ext cx="97255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667512">
              <a:defRPr sz="1700">
                <a:solidFill>
                  <a:srgbClr val="2A399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Optional:  see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https://www.tutorialspoint.com/python_pandas/python_pandas_visualization.htm</a:t>
            </a:r>
          </a:p>
          <a:p>
            <a:pPr algn="l" defTabSz="667512">
              <a:defRPr sz="17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Raleway"/>
                <a:ea typeface="Raleway"/>
                <a:cs typeface="Raleway"/>
                <a:sym typeface="Raleway"/>
              </a:defRPr>
            </a:pPr>
          </a:p>
          <a:p>
            <a:pPr algn="l" defTabSz="667512">
              <a:defRPr sz="17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Raleway"/>
                <a:ea typeface="Raleway"/>
                <a:cs typeface="Raleway"/>
                <a:sym typeface="Raleway"/>
              </a:defRPr>
            </a:pPr>
            <a:r>
              <a:rPr>
                <a:hlinkClick r:id="rId3" invalidUrl="" action="" tgtFrame="" tooltip="" history="1" highlightClick="0" endSnd="0"/>
              </a:rPr>
              <a:t>https://pandas.pydata.org/pandas-docs/stable/10min.html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optional tech tangent"/>
          <p:cNvSpPr txBox="1"/>
          <p:nvPr/>
        </p:nvSpPr>
        <p:spPr>
          <a:xfrm>
            <a:off x="348635" y="35983"/>
            <a:ext cx="234269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  <a:latin typeface="Grafolita Script"/>
                <a:ea typeface="Grafolita Script"/>
                <a:cs typeface="Grafolita Script"/>
                <a:sym typeface="Grafolita Script"/>
              </a:defRPr>
            </a:lvl1pPr>
          </a:lstStyle>
          <a:p>
            <a:pPr/>
            <a:r>
              <a:t>optional tech tangent</a:t>
            </a:r>
          </a:p>
        </p:txBody>
      </p:sp>
      <p:sp>
        <p:nvSpPr>
          <p:cNvPr id="210" name="https://pandas.pydata.org/pandas-docs/stable/getting_started/10min.html"/>
          <p:cNvSpPr txBox="1"/>
          <p:nvPr/>
        </p:nvSpPr>
        <p:spPr>
          <a:xfrm>
            <a:off x="1008583" y="2315773"/>
            <a:ext cx="89556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414141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https://pandas.pydata.org/pandas-docs/stable/getting_started/10min.html</a:t>
            </a:r>
          </a:p>
        </p:txBody>
      </p:sp>
      <p:sp>
        <p:nvSpPr>
          <p:cNvPr id="211" name="These optional tech tangent slides were added to suggest to students a variety of more-efficient problem-solving techniques when working with files and analyses.  Pandas has a lots of tools for I/O with"/>
          <p:cNvSpPr txBox="1"/>
          <p:nvPr/>
        </p:nvSpPr>
        <p:spPr>
          <a:xfrm>
            <a:off x="987856" y="879088"/>
            <a:ext cx="11199397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>
                <a:latin typeface="Ernestine Pro"/>
                <a:ea typeface="Ernestine Pro"/>
                <a:cs typeface="Ernestine Pro"/>
                <a:sym typeface="Ernestine Pro"/>
              </a:defRPr>
            </a:lvl1pPr>
          </a:lstStyle>
          <a:p>
            <a:pPr/>
            <a:r>
              <a:t>These optional tech tangent slides were added to suggest to students a variety of more-efficient problem-solving techniques when working with files and analyses.  Pandas has a lots of tools for I/O with </a:t>
            </a:r>
          </a:p>
        </p:txBody>
      </p:sp>
      <p:pic>
        <p:nvPicPr>
          <p:cNvPr id="212" name="Screen Shot 2020-03-17 at 12.52.52 PM.png" descr="Screen Shot 2020-03-17 at 12.52.5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7181" y="3647015"/>
            <a:ext cx="5102245" cy="47280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213" name="https://pandas.pydata.org/pandas-docs/stable/user_guide/io.html#io-hdf5"/>
          <p:cNvSpPr txBox="1"/>
          <p:nvPr/>
        </p:nvSpPr>
        <p:spPr>
          <a:xfrm>
            <a:off x="1003706" y="2869016"/>
            <a:ext cx="89653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414141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https://pandas.pydata.org/pandas-docs/stable/user_guide/io.html#io-hdf5</a:t>
            </a:r>
          </a:p>
        </p:txBody>
      </p:sp>
      <p:pic>
        <p:nvPicPr>
          <p:cNvPr id="214" name="Screen Shot 2020-03-17 at 12.54.26 PM.png" descr="Screen Shot 2020-03-17 at 12.54.26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4948" y="4501758"/>
            <a:ext cx="5574736" cy="47280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215" name="CSV &amp; Text…"/>
          <p:cNvSpPr txBox="1"/>
          <p:nvPr/>
        </p:nvSpPr>
        <p:spPr>
          <a:xfrm>
            <a:off x="10580821" y="1625599"/>
            <a:ext cx="1941543" cy="746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r">
              <a:defRPr>
                <a:latin typeface="Ernestine Pro"/>
                <a:ea typeface="Ernestine Pro"/>
                <a:cs typeface="Ernestine Pro"/>
                <a:sym typeface="Ernestine Pro"/>
              </a:defRPr>
            </a:pPr>
            <a:r>
              <a:t>CSV &amp; Text</a:t>
            </a:r>
          </a:p>
          <a:p>
            <a:pPr algn="r">
              <a:defRPr>
                <a:latin typeface="Ernestine Pro"/>
                <a:ea typeface="Ernestine Pro"/>
                <a:cs typeface="Ernestine Pro"/>
                <a:sym typeface="Ernestine Pro"/>
              </a:defRPr>
            </a:pPr>
            <a:r>
              <a:t>JSON</a:t>
            </a:r>
          </a:p>
          <a:p>
            <a:pPr algn="r">
              <a:defRPr>
                <a:latin typeface="Ernestine Pro"/>
                <a:ea typeface="Ernestine Pro"/>
                <a:cs typeface="Ernestine Pro"/>
                <a:sym typeface="Ernestine Pro"/>
              </a:defRPr>
            </a:pPr>
            <a:r>
              <a:t>HTML</a:t>
            </a:r>
          </a:p>
          <a:p>
            <a:pPr algn="r">
              <a:defRPr>
                <a:latin typeface="Ernestine Pro"/>
                <a:ea typeface="Ernestine Pro"/>
                <a:cs typeface="Ernestine Pro"/>
                <a:sym typeface="Ernestine Pro"/>
              </a:defRPr>
            </a:pPr>
            <a:r>
              <a:t>Excel</a:t>
            </a:r>
          </a:p>
          <a:p>
            <a:pPr algn="r">
              <a:defRPr>
                <a:latin typeface="Ernestine Pro"/>
                <a:ea typeface="Ernestine Pro"/>
                <a:cs typeface="Ernestine Pro"/>
                <a:sym typeface="Ernestine Pro"/>
              </a:defRPr>
            </a:pPr>
            <a:r>
              <a:t>OpenDoc</a:t>
            </a:r>
          </a:p>
          <a:p>
            <a:pPr algn="r">
              <a:defRPr>
                <a:latin typeface="Ernestine Pro"/>
                <a:ea typeface="Ernestine Pro"/>
                <a:cs typeface="Ernestine Pro"/>
                <a:sym typeface="Ernestine Pro"/>
              </a:defRPr>
            </a:pPr>
            <a:r>
              <a:t>Binary Excel</a:t>
            </a:r>
          </a:p>
          <a:p>
            <a:pPr algn="r">
              <a:defRPr>
                <a:latin typeface="Ernestine Pro"/>
                <a:ea typeface="Ernestine Pro"/>
                <a:cs typeface="Ernestine Pro"/>
                <a:sym typeface="Ernestine Pro"/>
              </a:defRPr>
            </a:pPr>
            <a:r>
              <a:t>Clipboard</a:t>
            </a:r>
          </a:p>
          <a:p>
            <a:pPr algn="r">
              <a:defRPr>
                <a:latin typeface="Ernestine Pro"/>
                <a:ea typeface="Ernestine Pro"/>
                <a:cs typeface="Ernestine Pro"/>
                <a:sym typeface="Ernestine Pro"/>
              </a:defRPr>
            </a:pPr>
            <a:r>
              <a:t>Pickling</a:t>
            </a:r>
          </a:p>
          <a:p>
            <a:pPr algn="r">
              <a:defRPr>
                <a:latin typeface="Ernestine Pro"/>
                <a:ea typeface="Ernestine Pro"/>
                <a:cs typeface="Ernestine Pro"/>
                <a:sym typeface="Ernestine Pro"/>
              </a:defRPr>
            </a:pPr>
            <a:r>
              <a:t>msgpack</a:t>
            </a:r>
          </a:p>
          <a:p>
            <a:pPr algn="r">
              <a:defRPr>
                <a:latin typeface="Ernestine Pro"/>
                <a:ea typeface="Ernestine Pro"/>
                <a:cs typeface="Ernestine Pro"/>
                <a:sym typeface="Ernestine Pro"/>
              </a:defRPr>
            </a:pPr>
            <a:r>
              <a:t>Feather</a:t>
            </a:r>
          </a:p>
          <a:p>
            <a:pPr algn="r">
              <a:defRPr>
                <a:latin typeface="Ernestine Pro"/>
                <a:ea typeface="Ernestine Pro"/>
                <a:cs typeface="Ernestine Pro"/>
                <a:sym typeface="Ernestine Pro"/>
              </a:defRPr>
            </a:pPr>
            <a:r>
              <a:t>Parquet</a:t>
            </a:r>
          </a:p>
          <a:p>
            <a:pPr algn="r">
              <a:defRPr>
                <a:latin typeface="Ernestine Pro"/>
                <a:ea typeface="Ernestine Pro"/>
                <a:cs typeface="Ernestine Pro"/>
                <a:sym typeface="Ernestine Pro"/>
              </a:defRPr>
            </a:pPr>
            <a:r>
              <a:t>ORC</a:t>
            </a:r>
          </a:p>
          <a:p>
            <a:pPr algn="r">
              <a:defRPr>
                <a:latin typeface="Ernestine Pro"/>
                <a:ea typeface="Ernestine Pro"/>
                <a:cs typeface="Ernestine Pro"/>
                <a:sym typeface="Ernestine Pro"/>
              </a:defRPr>
            </a:pPr>
            <a:r>
              <a:t>SQL</a:t>
            </a:r>
          </a:p>
          <a:p>
            <a:pPr algn="r">
              <a:defRPr>
                <a:latin typeface="Ernestine Pro"/>
                <a:ea typeface="Ernestine Pro"/>
                <a:cs typeface="Ernestine Pro"/>
                <a:sym typeface="Ernestine Pro"/>
              </a:defRPr>
            </a:pPr>
            <a:r>
              <a:t>GoogleBigQuery</a:t>
            </a:r>
          </a:p>
          <a:p>
            <a:pPr algn="r">
              <a:defRPr>
                <a:latin typeface="Ernestine Pro"/>
                <a:ea typeface="Ernestine Pro"/>
                <a:cs typeface="Ernestine Pro"/>
                <a:sym typeface="Ernestine Pro"/>
              </a:defRPr>
            </a:pPr>
            <a:r>
              <a:t>Stata</a:t>
            </a:r>
          </a:p>
          <a:p>
            <a:pPr algn="r">
              <a:defRPr>
                <a:latin typeface="Ernestine Pro"/>
                <a:ea typeface="Ernestine Pro"/>
                <a:cs typeface="Ernestine Pro"/>
                <a:sym typeface="Ernestine Pro"/>
              </a:defRPr>
            </a:pPr>
            <a:r>
              <a:t>SAS</a:t>
            </a:r>
          </a:p>
          <a:p>
            <a:pPr algn="r">
              <a:defRPr>
                <a:latin typeface="Ernestine Pro"/>
                <a:ea typeface="Ernestine Pro"/>
                <a:cs typeface="Ernestine Pro"/>
                <a:sym typeface="Ernestine Pro"/>
              </a:defRPr>
            </a:pPr>
            <a:r>
              <a:t>SPSS</a:t>
            </a:r>
          </a:p>
          <a:p>
            <a:pPr algn="r">
              <a:defRPr>
                <a:latin typeface="Ernestine Pro"/>
                <a:ea typeface="Ernestine Pro"/>
                <a:cs typeface="Ernestine Pro"/>
                <a:sym typeface="Ernestine Pro"/>
              </a:defRPr>
            </a:pPr>
            <a:r>
              <a:t>and more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andas_Crib_Sheet.pdf" descr="Pandas_Crib_Shee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262" y="263219"/>
            <a:ext cx="11938275" cy="92271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andas_Crib_Sheet (dragged).pdf" descr="Pandas_Crib_Sheet (dragged)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833" y="286847"/>
            <a:ext cx="11877133" cy="91799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Table"/>
          <p:cNvGraphicFramePr/>
          <p:nvPr/>
        </p:nvGraphicFramePr>
        <p:xfrm>
          <a:off x="324136" y="162905"/>
          <a:ext cx="12593593" cy="844565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649626"/>
                <a:gridCol w="772079"/>
                <a:gridCol w="3925937"/>
                <a:gridCol w="6245951"/>
              </a:tblGrid>
              <a:tr h="585973">
                <a:tc>
                  <a:txBody>
                    <a:bodyPr/>
                    <a:lstStyle/>
                    <a:p>
                      <a:pPr algn="l" defTabSz="457200">
                        <a:defRPr b="1" sz="2400">
                          <a:solidFill>
                            <a:srgbClr val="31313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</a:p>
                  </a:txBody>
                  <a:tcPr marL="101600" marR="101600" marT="101600" marB="101600" anchor="t" anchorCtr="0" horzOverflow="overflow">
                    <a:lnL w="12700">
                      <a:solidFill>
                        <a:srgbClr val="A82954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A82954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 sz="2400">
                          <a:solidFill>
                            <a:srgbClr val="31313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</a:p>
                  </a:txBody>
                  <a:tcPr marL="101600" marR="101600" marT="101600" marB="101600" anchor="t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A82954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31313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Description</a:t>
                      </a:r>
                    </a:p>
                  </a:txBody>
                  <a:tcPr marL="101600" marR="101600" marT="101600" marB="101600" anchor="t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A82954"/>
                      </a:solidFill>
                      <a:miter lim="400000"/>
                    </a:lnR>
                    <a:lnT w="12700">
                      <a:solidFill>
                        <a:srgbClr val="A82954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13131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example</a:t>
                      </a:r>
                    </a:p>
                  </a:txBody>
                  <a:tcPr marL="101600" marR="101600" marT="101600" marB="101600" anchor="t" anchorCtr="0" horzOverflow="overflow">
                    <a:lnL w="12700">
                      <a:solidFill>
                        <a:srgbClr val="A82954"/>
                      </a:solidFill>
                      <a:miter lim="400000"/>
                    </a:lnL>
                    <a:lnR w="12700">
                      <a:solidFill>
                        <a:srgbClr val="A82954"/>
                      </a:solidFill>
                      <a:miter lim="400000"/>
                    </a:lnR>
                    <a:lnT w="12700">
                      <a:solidFill>
                        <a:srgbClr val="A82954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  <a:tr h="2713309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31313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Series</a:t>
                      </a:r>
                    </a:p>
                  </a:txBody>
                  <a:tcPr marL="101600" marR="101600" marT="101600" marB="101600" anchor="t" anchorCtr="0" horzOverflow="overflow">
                    <a:lnL w="12700">
                      <a:solidFill>
                        <a:srgbClr val="A82954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1313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</a:p>
                  </a:txBody>
                  <a:tcPr marL="101600" marR="101600" marT="101600" marB="101600" anchor="t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1313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1D labeled homogeneous array, sizeimmutable.</a:t>
                      </a:r>
                    </a:p>
                  </a:txBody>
                  <a:tcPr marL="101600" marR="101600" marT="101600" marB="101600" anchor="t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A82954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400">
                          <a:solidFill>
                            <a:srgbClr val="88000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defRPr>
                      </a:pPr>
                      <a:r>
                        <a:t>#import the pandas</a:t>
                      </a:r>
                      <a:endParaRPr>
                        <a:solidFill>
                          <a:srgbClr val="313131"/>
                        </a:solidFill>
                      </a:endParaRPr>
                    </a:p>
                    <a:p>
                      <a:pPr algn="l" defTabSz="457200">
                        <a:defRPr sz="2400">
                          <a:solidFill>
                            <a:srgbClr val="000088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defRPr>
                      </a:pPr>
                      <a:r>
                        <a:t>import</a:t>
                      </a:r>
                      <a:r>
                        <a:rPr>
                          <a:solidFill>
                            <a:srgbClr val="313131"/>
                          </a:solidFill>
                        </a:rPr>
                        <a:t> pandas </a:t>
                      </a:r>
                      <a:r>
                        <a:t>as</a:t>
                      </a:r>
                      <a:r>
                        <a:rPr>
                          <a:solidFill>
                            <a:srgbClr val="313131"/>
                          </a:solidFill>
                        </a:rPr>
                        <a:t> pd</a:t>
                      </a:r>
                    </a:p>
                    <a:p>
                      <a:pPr algn="l" defTabSz="457200">
                        <a:defRPr sz="2400">
                          <a:solidFill>
                            <a:srgbClr val="000088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defRPr>
                      </a:pPr>
                      <a:r>
                        <a:t>import</a:t>
                      </a:r>
                      <a:r>
                        <a:rPr>
                          <a:solidFill>
                            <a:srgbClr val="313131"/>
                          </a:solidFill>
                        </a:rPr>
                        <a:t> numpy </a:t>
                      </a:r>
                      <a:r>
                        <a:t>as</a:t>
                      </a:r>
                      <a:r>
                        <a:rPr>
                          <a:solidFill>
                            <a:srgbClr val="313131"/>
                          </a:solidFill>
                        </a:rPr>
                        <a:t> np</a:t>
                      </a:r>
                    </a:p>
                    <a:p>
                      <a:pPr algn="l" defTabSz="457200">
                        <a:defRPr sz="2400">
                          <a:solidFill>
                            <a:srgbClr val="313131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defRPr>
                      </a:pPr>
                      <a:r>
                        <a:t>data 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=</a:t>
                      </a:r>
                      <a:r>
                        <a:t> np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.</a:t>
                      </a:r>
                      <a:r>
                        <a:t>array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([</a:t>
                      </a:r>
                      <a:r>
                        <a:rPr>
                          <a:solidFill>
                            <a:srgbClr val="008800"/>
                          </a:solidFill>
                        </a:rPr>
                        <a:t>'a'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,</a:t>
                      </a:r>
                      <a:r>
                        <a:rPr>
                          <a:solidFill>
                            <a:srgbClr val="008800"/>
                          </a:solidFill>
                        </a:rPr>
                        <a:t>'b'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,</a:t>
                      </a:r>
                      <a:r>
                        <a:rPr>
                          <a:solidFill>
                            <a:srgbClr val="008800"/>
                          </a:solidFill>
                        </a:rPr>
                        <a:t>'c'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,</a:t>
                      </a:r>
                      <a:r>
                        <a:rPr>
                          <a:solidFill>
                            <a:srgbClr val="008800"/>
                          </a:solidFill>
                        </a:rPr>
                        <a:t>'d'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])</a:t>
                      </a:r>
                    </a:p>
                    <a:p>
                      <a:pPr algn="l" defTabSz="457200">
                        <a:defRPr sz="2400">
                          <a:solidFill>
                            <a:srgbClr val="313131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defRPr>
                      </a:pPr>
                      <a:r>
                        <a:t>s 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=</a:t>
                      </a:r>
                      <a:r>
                        <a:t> pd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.</a:t>
                      </a:r>
                      <a:r>
                        <a:rPr>
                          <a:solidFill>
                            <a:srgbClr val="7F0055"/>
                          </a:solidFill>
                        </a:rPr>
                        <a:t>Series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(</a:t>
                      </a:r>
                      <a:r>
                        <a:t>data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)</a:t>
                      </a:r>
                    </a:p>
                    <a:p>
                      <a:pPr algn="l" defTabSz="457200">
                        <a:defRPr sz="2400">
                          <a:solidFill>
                            <a:srgbClr val="000088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defRPr>
                      </a:pPr>
                      <a:r>
                        <a:t>print</a:t>
                      </a:r>
                      <a:r>
                        <a:rPr>
                          <a:solidFill>
                            <a:srgbClr val="313131"/>
                          </a:solidFill>
                        </a:rPr>
                        <a:t> s</a:t>
                      </a:r>
                    </a:p>
                  </a:txBody>
                  <a:tcPr marL="101600" marR="101600" marT="101600" marB="101600" anchor="t" anchorCtr="0" horzOverflow="overflow">
                    <a:lnL w="12700">
                      <a:solidFill>
                        <a:srgbClr val="A82954"/>
                      </a:solidFill>
                      <a:miter lim="400000"/>
                    </a:lnL>
                    <a:lnR w="12700">
                      <a:solidFill>
                        <a:srgbClr val="A82954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  <a:tr h="2433061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31313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Data Frames</a:t>
                      </a:r>
                    </a:p>
                  </a:txBody>
                  <a:tcPr marL="101600" marR="101600" marT="101600" marB="101600" anchor="t" anchorCtr="0" horzOverflow="overflow">
                    <a:lnL w="12700">
                      <a:solidFill>
                        <a:srgbClr val="A82954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1313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</a:p>
                  </a:txBody>
                  <a:tcPr marL="101600" marR="101600" marT="101600" marB="101600" anchor="t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1313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General 2D labeled, size-mutable tabular structure with potentially heterogeneously typed columns.</a:t>
                      </a:r>
                    </a:p>
                  </a:txBody>
                  <a:tcPr marL="101600" marR="101600" marT="101600" marB="101600" anchor="t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A82954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400">
                          <a:solidFill>
                            <a:srgbClr val="000088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defRPr>
                      </a:pPr>
                      <a:r>
                        <a:t>import</a:t>
                      </a:r>
                      <a:r>
                        <a:rPr>
                          <a:solidFill>
                            <a:srgbClr val="313131"/>
                          </a:solidFill>
                        </a:rPr>
                        <a:t> pandas </a:t>
                      </a:r>
                      <a:r>
                        <a:t>as</a:t>
                      </a:r>
                      <a:r>
                        <a:rPr>
                          <a:solidFill>
                            <a:srgbClr val="313131"/>
                          </a:solidFill>
                        </a:rPr>
                        <a:t> pd</a:t>
                      </a:r>
                    </a:p>
                    <a:p>
                      <a:pPr algn="l" defTabSz="457200">
                        <a:defRPr sz="2400">
                          <a:solidFill>
                            <a:srgbClr val="313131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defRPr>
                      </a:pPr>
                      <a:r>
                        <a:t>data 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[</a:t>
                      </a:r>
                      <a:r>
                        <a:rPr>
                          <a:solidFill>
                            <a:srgbClr val="006666"/>
                          </a:solidFill>
                        </a:rPr>
                        <a:t>1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,</a:t>
                      </a:r>
                      <a:r>
                        <a:rPr>
                          <a:solidFill>
                            <a:srgbClr val="006666"/>
                          </a:solidFill>
                        </a:rPr>
                        <a:t>2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,</a:t>
                      </a:r>
                      <a:r>
                        <a:rPr>
                          <a:solidFill>
                            <a:srgbClr val="006666"/>
                          </a:solidFill>
                        </a:rPr>
                        <a:t>3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,</a:t>
                      </a:r>
                      <a:r>
                        <a:rPr>
                          <a:solidFill>
                            <a:srgbClr val="006666"/>
                          </a:solidFill>
                        </a:rPr>
                        <a:t>4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,</a:t>
                      </a:r>
                      <a:r>
                        <a:rPr>
                          <a:solidFill>
                            <a:srgbClr val="006666"/>
                          </a:solidFill>
                        </a:rPr>
                        <a:t>5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]</a:t>
                      </a:r>
                    </a:p>
                    <a:p>
                      <a:pPr algn="l" defTabSz="457200">
                        <a:defRPr sz="2400">
                          <a:solidFill>
                            <a:srgbClr val="313131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defRPr>
                      </a:pPr>
                      <a:r>
                        <a:t>df 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=</a:t>
                      </a:r>
                      <a:r>
                        <a:t> pd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.</a:t>
                      </a:r>
                      <a:r>
                        <a:rPr>
                          <a:solidFill>
                            <a:srgbClr val="7F0055"/>
                          </a:solidFill>
                        </a:rPr>
                        <a:t>DataFrame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(</a:t>
                      </a:r>
                      <a:r>
                        <a:t>data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)</a:t>
                      </a:r>
                    </a:p>
                    <a:p>
                      <a:pPr algn="l" defTabSz="457200">
                        <a:defRPr sz="2400">
                          <a:solidFill>
                            <a:srgbClr val="000088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defRPr>
                      </a:pPr>
                      <a:r>
                        <a:t>print</a:t>
                      </a:r>
                      <a:r>
                        <a:rPr>
                          <a:solidFill>
                            <a:srgbClr val="313131"/>
                          </a:solidFill>
                        </a:rPr>
                        <a:t> df</a:t>
                      </a:r>
                    </a:p>
                  </a:txBody>
                  <a:tcPr marL="101600" marR="101600" marT="101600" marB="101600" anchor="t" anchorCtr="0" horzOverflow="overflow">
                    <a:lnL w="12700">
                      <a:solidFill>
                        <a:srgbClr val="A82954"/>
                      </a:solidFill>
                      <a:miter lim="400000"/>
                    </a:lnL>
                    <a:lnR w="12700">
                      <a:solidFill>
                        <a:srgbClr val="A82954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  <a:tr h="2713309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31313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Panel</a:t>
                      </a:r>
                    </a:p>
                  </a:txBody>
                  <a:tcPr marL="101600" marR="101600" marT="101600" marB="101600" anchor="t" anchorCtr="0" horzOverflow="overflow">
                    <a:lnL w="12700">
                      <a:solidFill>
                        <a:srgbClr val="A82954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A8295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1313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</a:p>
                  </a:txBody>
                  <a:tcPr marL="101600" marR="101600" marT="101600" marB="101600" anchor="t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A8295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1313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General 3D labeled, size-mutable array.</a:t>
                      </a:r>
                    </a:p>
                  </a:txBody>
                  <a:tcPr marL="101600" marR="101600" marT="101600" marB="101600" anchor="t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A82954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A8295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400">
                          <a:solidFill>
                            <a:srgbClr val="88000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defRPr>
                      </a:pPr>
                      <a:r>
                        <a:t># creating an empty panel</a:t>
                      </a:r>
                      <a:endParaRPr>
                        <a:solidFill>
                          <a:srgbClr val="313131"/>
                        </a:solidFill>
                      </a:endParaRPr>
                    </a:p>
                    <a:p>
                      <a:pPr algn="l" defTabSz="457200">
                        <a:defRPr sz="2400">
                          <a:solidFill>
                            <a:srgbClr val="000088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defRPr>
                      </a:pPr>
                      <a:r>
                        <a:t>import</a:t>
                      </a:r>
                      <a:r>
                        <a:rPr>
                          <a:solidFill>
                            <a:srgbClr val="313131"/>
                          </a:solidFill>
                        </a:rPr>
                        <a:t> pandas </a:t>
                      </a:r>
                      <a:r>
                        <a:t>as</a:t>
                      </a:r>
                      <a:r>
                        <a:rPr>
                          <a:solidFill>
                            <a:srgbClr val="313131"/>
                          </a:solidFill>
                        </a:rPr>
                        <a:t> pd</a:t>
                      </a:r>
                    </a:p>
                    <a:p>
                      <a:pPr algn="l" defTabSz="457200">
                        <a:defRPr sz="2400">
                          <a:solidFill>
                            <a:srgbClr val="000088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defRPr>
                      </a:pPr>
                      <a:r>
                        <a:t>import</a:t>
                      </a:r>
                      <a:r>
                        <a:rPr>
                          <a:solidFill>
                            <a:srgbClr val="313131"/>
                          </a:solidFill>
                        </a:rPr>
                        <a:t> numpy </a:t>
                      </a:r>
                      <a:r>
                        <a:t>as</a:t>
                      </a:r>
                      <a:r>
                        <a:rPr>
                          <a:solidFill>
                            <a:srgbClr val="313131"/>
                          </a:solidFill>
                        </a:rPr>
                        <a:t> np</a:t>
                      </a:r>
                    </a:p>
                    <a:p>
                      <a:pPr algn="l" defTabSz="457200">
                        <a:defRPr sz="2400">
                          <a:solidFill>
                            <a:srgbClr val="313131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defRPr>
                      </a:pPr>
                    </a:p>
                    <a:p>
                      <a:pPr algn="l" defTabSz="457200">
                        <a:defRPr sz="2400">
                          <a:solidFill>
                            <a:srgbClr val="313131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defRPr>
                      </a:pPr>
                      <a:r>
                        <a:t>data 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=</a:t>
                      </a:r>
                      <a:r>
                        <a:t> np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.</a:t>
                      </a:r>
                      <a:r>
                        <a:t>random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.</a:t>
                      </a:r>
                      <a:r>
                        <a:t>rand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(</a:t>
                      </a:r>
                      <a:r>
                        <a:rPr>
                          <a:solidFill>
                            <a:srgbClr val="006666"/>
                          </a:solidFill>
                        </a:rPr>
                        <a:t>2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,</a:t>
                      </a:r>
                      <a:r>
                        <a:rPr>
                          <a:solidFill>
                            <a:srgbClr val="006666"/>
                          </a:solidFill>
                        </a:rPr>
                        <a:t>4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,</a:t>
                      </a:r>
                      <a:r>
                        <a:rPr>
                          <a:solidFill>
                            <a:srgbClr val="006666"/>
                          </a:solidFill>
                        </a:rPr>
                        <a:t>5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)</a:t>
                      </a:r>
                    </a:p>
                    <a:p>
                      <a:pPr algn="l" defTabSz="457200">
                        <a:defRPr sz="2400">
                          <a:solidFill>
                            <a:srgbClr val="313131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defRPr>
                      </a:pPr>
                      <a:r>
                        <a:t>p 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=</a:t>
                      </a:r>
                      <a:r>
                        <a:t> pd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.</a:t>
                      </a:r>
                      <a:r>
                        <a:rPr>
                          <a:solidFill>
                            <a:srgbClr val="7F0055"/>
                          </a:solidFill>
                        </a:rPr>
                        <a:t>Panel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(</a:t>
                      </a:r>
                      <a:r>
                        <a:t>data</a:t>
                      </a:r>
                      <a:r>
                        <a:rPr>
                          <a:solidFill>
                            <a:srgbClr val="666600"/>
                          </a:solidFill>
                        </a:rPr>
                        <a:t>)</a:t>
                      </a:r>
                    </a:p>
                    <a:p>
                      <a:pPr algn="l" defTabSz="457200">
                        <a:defRPr sz="2400">
                          <a:solidFill>
                            <a:srgbClr val="000088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defRPr>
                      </a:pPr>
                      <a:r>
                        <a:t>print</a:t>
                      </a:r>
                      <a:r>
                        <a:rPr>
                          <a:solidFill>
                            <a:srgbClr val="313131"/>
                          </a:solidFill>
                        </a:rPr>
                        <a:t> p</a:t>
                      </a:r>
                    </a:p>
                  </a:txBody>
                  <a:tcPr marL="101600" marR="101600" marT="101600" marB="101600" anchor="t" anchorCtr="0" horzOverflow="overflow">
                    <a:lnL w="12700">
                      <a:solidFill>
                        <a:srgbClr val="A82954"/>
                      </a:solidFill>
                      <a:miter lim="400000"/>
                    </a:lnL>
                    <a:lnR w="12700">
                      <a:solidFill>
                        <a:srgbClr val="A82954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A82954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4.  Pandas"/>
          <p:cNvSpPr txBox="1"/>
          <p:nvPr>
            <p:ph type="title"/>
          </p:nvPr>
        </p:nvSpPr>
        <p:spPr>
          <a:xfrm>
            <a:off x="524932" y="647698"/>
            <a:ext cx="10050366" cy="1193803"/>
          </a:xfrm>
          <a:prstGeom prst="rect">
            <a:avLst/>
          </a:prstGeom>
        </p:spPr>
        <p:txBody>
          <a:bodyPr/>
          <a:lstStyle>
            <a:lvl1pPr defTabSz="543305">
              <a:spcBef>
                <a:spcPts val="1400"/>
              </a:spcBef>
              <a:defRPr sz="7100"/>
            </a:lvl1pPr>
          </a:lstStyle>
          <a:p>
            <a:pPr/>
            <a:r>
              <a:t>4.  Pandas</a:t>
            </a:r>
          </a:p>
        </p:txBody>
      </p:sp>
      <p:sp>
        <p:nvSpPr>
          <p:cNvPr id="224" name="In the breakout, start with asking…"/>
          <p:cNvSpPr txBox="1"/>
          <p:nvPr>
            <p:ph type="body" idx="1"/>
          </p:nvPr>
        </p:nvSpPr>
        <p:spPr>
          <a:xfrm>
            <a:off x="507998" y="2290232"/>
            <a:ext cx="11988803" cy="5312175"/>
          </a:xfrm>
          <a:prstGeom prst="rect">
            <a:avLst/>
          </a:prstGeom>
        </p:spPr>
        <p:txBody>
          <a:bodyPr/>
          <a:lstStyle/>
          <a:p>
            <a:pPr/>
            <a:r>
              <a:t>In the breakout, start with asking </a:t>
            </a:r>
          </a:p>
          <a:p>
            <a:pPr marL="660400" indent="-660400">
              <a:buClrTx/>
              <a:buSzPct val="100000"/>
              <a:buFontTx/>
              <a:buAutoNum type="arabicPeriod" startAt="1"/>
            </a:pPr>
            <a:r>
              <a:t>what’s the </a:t>
            </a:r>
            <a:r>
              <a:rPr u="sng"/>
              <a:t>maximum</a:t>
            </a:r>
            <a:r>
              <a:t> donation?</a:t>
            </a:r>
          </a:p>
          <a:p>
            <a:pPr marL="660400" indent="-660400">
              <a:buClrTx/>
              <a:buSzPct val="100000"/>
              <a:buFontTx/>
              <a:buAutoNum type="arabicPeriod" startAt="1"/>
            </a:pPr>
            <a:r>
              <a:t>the </a:t>
            </a:r>
            <a:r>
              <a:rPr u="sng"/>
              <a:t>most common occupation</a:t>
            </a:r>
            <a:r>
              <a:t> who donated this amount?</a:t>
            </a:r>
          </a:p>
          <a:p>
            <a:pPr marL="660400" indent="-660400">
              <a:buClrTx/>
              <a:buSzPct val="100000"/>
              <a:buFontTx/>
              <a:buAutoNum type="arabicPeriod" startAt="1"/>
            </a:pPr>
            <a:r>
              <a:t>in what </a:t>
            </a:r>
            <a:r>
              <a:rPr u="sng"/>
              <a:t>zip code</a:t>
            </a:r>
            <a:r>
              <a:t> area do the most people identified in #2 live?</a:t>
            </a:r>
          </a:p>
          <a:p>
            <a:pPr marL="660400" indent="-660400">
              <a:buClrTx/>
              <a:buSzPct val="100000"/>
              <a:buFontTx/>
              <a:buAutoNum type="arabicPeriod" startAt="1"/>
            </a:pPr>
          </a:p>
          <a:p>
            <a:pPr marL="0" indent="0">
              <a:buSzTx/>
              <a:buNone/>
            </a:pPr>
            <a:r>
              <a:t>The subsequent slides compare questions we’d ask with pandas commands.</a:t>
            </a:r>
          </a:p>
          <a:p>
            <a:pPr marL="0" indent="0">
              <a:buSzTx/>
              <a:buNone/>
            </a:pPr>
            <a:r>
              <a:t>Think of some scenarios - why check the head() of the dataset?</a:t>
            </a:r>
          </a:p>
        </p:txBody>
      </p:sp>
      <p:sp>
        <p:nvSpPr>
          <p:cNvPr id="225" name="Slide Number"/>
          <p:cNvSpPr txBox="1"/>
          <p:nvPr>
            <p:ph type="sldNum" sz="quarter" idx="4294967295"/>
          </p:nvPr>
        </p:nvSpPr>
        <p:spPr>
          <a:xfrm>
            <a:off x="12685445" y="9258300"/>
            <a:ext cx="295810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6" name="https://github.prod.oc.2u.com/UCB-INFO-PYTHON/assignments_upstream_spring20/tree/master/resources/pandas-lots-of-demos"/>
          <p:cNvSpPr txBox="1"/>
          <p:nvPr/>
        </p:nvSpPr>
        <p:spPr>
          <a:xfrm>
            <a:off x="758462" y="8051139"/>
            <a:ext cx="8759293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14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Baker Signet BT"/>
                <a:ea typeface="Baker Signet BT"/>
                <a:cs typeface="Baker Signet BT"/>
                <a:sym typeface="Baker Signet BT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414141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https://github.prod.oc.2u.com/UCB-INFO-PYTHON/assignments_upstream_spring20/tree/master/resources/pandas-lots-of-demos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8" name="Table"/>
          <p:cNvGraphicFramePr/>
          <p:nvPr/>
        </p:nvGraphicFramePr>
        <p:xfrm>
          <a:off x="214841" y="262522"/>
          <a:ext cx="12575117" cy="426489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196412"/>
                <a:gridCol w="5378704"/>
              </a:tblGrid>
              <a:tr h="757722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data = pd.Series([1,2,4,6,0,85,45,7,53,321,4,32,2355,6])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BCC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Let’s experiment with this series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BCCD5"/>
                    </a:solidFill>
                  </a:tcPr>
                </a:tc>
              </a:tr>
              <a:tr h="686360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data[data &lt; 10]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7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select values &lt; 10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7EB"/>
                    </a:solidFill>
                  </a:tcPr>
                </a:tc>
              </a:tr>
              <a:tr h="686360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data[(data &lt; 10) &amp; (data &gt; 5)]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BCC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how ‘bout a range with keywords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BCCD5"/>
                    </a:solidFill>
                  </a:tcPr>
                </a:tc>
              </a:tr>
              <a:tr h="1448092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data[data &lt; 10][data &gt; 5]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7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# same result but “chained”</a:t>
                      </a:r>
                    </a:p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2000">
                          <a:solidFill>
                            <a:srgbClr val="000000"/>
                          </a:solidFill>
                          <a:latin typeface="Andale Mono"/>
                          <a:ea typeface="Andale Mono"/>
                          <a:cs typeface="Andale Mono"/>
                          <a:sym typeface="Andale Mono"/>
                        </a:defRPr>
                      </a:pPr>
                      <a:r>
                        <a:t>&gt;&gt;&gt; data[(data &lt; 10) &amp; (data &gt; 5)]</a:t>
                      </a:r>
                    </a:p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2000">
                          <a:solidFill>
                            <a:srgbClr val="000000"/>
                          </a:solidFill>
                          <a:latin typeface="Andale Mono"/>
                          <a:ea typeface="Andale Mono"/>
                          <a:cs typeface="Andale Mono"/>
                          <a:sym typeface="Andale Mono"/>
                        </a:defRPr>
                      </a:pPr>
                      <a:r>
                        <a:t>3    6</a:t>
                      </a:r>
                    </a:p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2000">
                          <a:solidFill>
                            <a:srgbClr val="000000"/>
                          </a:solidFill>
                          <a:latin typeface="Andale Mono"/>
                          <a:ea typeface="Andale Mono"/>
                          <a:cs typeface="Andale Mono"/>
                          <a:sym typeface="Andale Mono"/>
                        </a:defRPr>
                      </a:pPr>
                      <a:r>
                        <a:t>7    7</a:t>
                      </a:r>
                    </a:p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2000">
                          <a:solidFill>
                            <a:srgbClr val="000000"/>
                          </a:solidFill>
                          <a:latin typeface="Andale Mono"/>
                          <a:ea typeface="Andale Mono"/>
                          <a:cs typeface="Andale Mono"/>
                          <a:sym typeface="Andale Mono"/>
                        </a:defRPr>
                      </a:pPr>
                      <a:r>
                        <a:t>dtype: int64</a:t>
                      </a:r>
                    </a:p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2000">
                          <a:solidFill>
                            <a:srgbClr val="000000"/>
                          </a:solidFill>
                          <a:latin typeface="Andale Mono"/>
                          <a:ea typeface="Andale Mono"/>
                          <a:cs typeface="Andale Mono"/>
                          <a:sym typeface="Andale Mono"/>
                        </a:defRPr>
                      </a:pPr>
                      <a:r>
                        <a:t>&gt;&gt;&gt; data[data &lt; 10][data &gt; 5]</a:t>
                      </a:r>
                    </a:p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2000">
                          <a:solidFill>
                            <a:srgbClr val="000000"/>
                          </a:solidFill>
                          <a:latin typeface="Andale Mono"/>
                          <a:ea typeface="Andale Mono"/>
                          <a:cs typeface="Andale Mono"/>
                          <a:sym typeface="Andale Mono"/>
                        </a:defRPr>
                      </a:pPr>
                      <a:r>
                        <a:t>3    6</a:t>
                      </a:r>
                    </a:p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2000">
                          <a:solidFill>
                            <a:srgbClr val="000000"/>
                          </a:solidFill>
                          <a:latin typeface="Andale Mono"/>
                          <a:ea typeface="Andale Mono"/>
                          <a:cs typeface="Andale Mono"/>
                          <a:sym typeface="Andale Mono"/>
                        </a:defRPr>
                      </a:pPr>
                      <a:r>
                        <a:t>7    7</a:t>
                      </a:r>
                    </a:p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2000">
                          <a:solidFill>
                            <a:srgbClr val="000000"/>
                          </a:solidFill>
                          <a:latin typeface="Andale Mono"/>
                          <a:ea typeface="Andale Mono"/>
                          <a:cs typeface="Andale Mono"/>
                          <a:sym typeface="Andale Mono"/>
                        </a:defRPr>
                      </a:pPr>
                      <a:r>
                        <a:t>dtype: int64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7EB"/>
                    </a:solidFill>
                  </a:tcPr>
                </a:tc>
              </a:tr>
              <a:tr h="686360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defRPr>
                      </a:pPr>
                      <a:r>
                        <a:t># using booleans as counter:</a:t>
                      </a:r>
                    </a:p>
                    <a:p>
                      <a:pPr algn="l" defTabSz="914400">
                        <a:defRPr sz="20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defRPr>
                      </a:pPr>
                      <a:r>
                        <a:t>(data &gt; 5).sum()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BCC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True = 1; False = 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BCCD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9" name="Table"/>
          <p:cNvGraphicFramePr/>
          <p:nvPr/>
        </p:nvGraphicFramePr>
        <p:xfrm>
          <a:off x="249429" y="6127434"/>
          <a:ext cx="12505940" cy="355837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6252970"/>
                <a:gridCol w="6252970"/>
              </a:tblGrid>
              <a:tr h="287594">
                <a:tc gridSpan="2"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Slicing &amp; Manipulating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ECBCF"/>
                    </a:solidFill>
                  </a:tcPr>
                </a:tc>
                <a:tc hMerge="1">
                  <a:tcPr/>
                </a:tc>
              </a:tr>
              <a:tr h="654155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d5 = data.head().copy()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FE7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make a copy … for safety!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FE7E8"/>
                    </a:solidFill>
                  </a:tcPr>
                </a:tc>
              </a:tr>
              <a:tr h="654155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d6 = data.head(70).copy()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ECBC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specify the size of the head (ceiling, e.g., up to 70)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ECBCF"/>
                    </a:solidFill>
                  </a:tcPr>
                </a:tc>
              </a:tr>
              <a:tr h="654155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data[0:10:2]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FE7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 standard slicing - [start:end (exclusive):step]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FE7E8"/>
                    </a:solidFill>
                  </a:tcPr>
                </a:tc>
              </a:tr>
              <a:tr h="654155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data[0] = 10000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ECBC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value replacement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ECBCF"/>
                    </a:solidFill>
                  </a:tcPr>
                </a:tc>
              </a:tr>
              <a:tr h="654155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d5_6 = pd.concat([d5, d6])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FE7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FE7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1.  Today’s activities"/>
          <p:cNvSpPr txBox="1"/>
          <p:nvPr>
            <p:ph type="title"/>
          </p:nvPr>
        </p:nvSpPr>
        <p:spPr>
          <a:xfrm>
            <a:off x="524932" y="647698"/>
            <a:ext cx="10050366" cy="1193803"/>
          </a:xfrm>
          <a:prstGeom prst="rect">
            <a:avLst/>
          </a:prstGeom>
        </p:spPr>
        <p:txBody>
          <a:bodyPr/>
          <a:lstStyle>
            <a:lvl1pPr defTabSz="543305">
              <a:spcBef>
                <a:spcPts val="1400"/>
              </a:spcBef>
              <a:defRPr sz="7100"/>
            </a:lvl1pPr>
          </a:lstStyle>
          <a:p>
            <a:pPr/>
            <a:r>
              <a:t>1.  Today’s activities</a:t>
            </a:r>
          </a:p>
        </p:txBody>
      </p:sp>
      <p:sp>
        <p:nvSpPr>
          <p:cNvPr id="149" name="Intro to Project 2; Teams &amp; coordination…"/>
          <p:cNvSpPr txBox="1"/>
          <p:nvPr>
            <p:ph type="body" idx="1"/>
          </p:nvPr>
        </p:nvSpPr>
        <p:spPr>
          <a:xfrm>
            <a:off x="558799" y="2036233"/>
            <a:ext cx="12390506" cy="707406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900"/>
              </a:spcBef>
            </a:pPr>
            <a:r>
              <a:t>Intro to Project 2</a:t>
            </a:r>
            <a:r>
              <a:rPr sz="2200"/>
              <a:t>; Teams &amp; coordination</a:t>
            </a:r>
            <a:endParaRPr sz="2200"/>
          </a:p>
          <a:p>
            <a:pPr>
              <a:spcBef>
                <a:spcPts val="900"/>
              </a:spcBef>
            </a:pPr>
            <a:r>
              <a:t>Overview of Data Exploration &amp; Analysis</a:t>
            </a:r>
            <a:r>
              <a:rPr sz="2200"/>
              <a:t>; Architectures and analytics</a:t>
            </a:r>
          </a:p>
          <a:p>
            <a:pPr>
              <a:spcBef>
                <a:spcPts val="900"/>
              </a:spcBef>
            </a:pPr>
            <a:r>
              <a:t>Pandas - really more of an exploration of possibilities</a:t>
            </a:r>
          </a:p>
          <a:p>
            <a:pPr lvl="1">
              <a:spcBef>
                <a:spcPts val="900"/>
              </a:spcBef>
              <a:defRPr sz="2600"/>
            </a:pPr>
            <a:r>
              <a:t>Demos in resources folder; class activity</a:t>
            </a:r>
          </a:p>
          <a:p>
            <a:pPr>
              <a:spcBef>
                <a:spcPts val="900"/>
              </a:spcBef>
            </a:pPr>
            <a:r>
              <a:t>Team Discussions</a:t>
            </a:r>
            <a:r>
              <a:rPr sz="2100"/>
              <a:t> (breakout rooms to get to share ideas and perhaps establish a team for the last project)</a:t>
            </a:r>
            <a:endParaRPr sz="2100"/>
          </a:p>
          <a:p>
            <a:pPr>
              <a:spcBef>
                <a:spcPts val="900"/>
              </a:spcBef>
            </a:pPr>
            <a:r>
              <a:t>Next week: visualization</a:t>
            </a:r>
          </a:p>
        </p:txBody>
      </p:sp>
      <p:sp>
        <p:nvSpPr>
          <p:cNvPr id="150" name="Slide Number"/>
          <p:cNvSpPr txBox="1"/>
          <p:nvPr>
            <p:ph type="sldNum" sz="quarter" idx="4294967295"/>
          </p:nvPr>
        </p:nvSpPr>
        <p:spPr>
          <a:xfrm>
            <a:off x="12723621" y="9258300"/>
            <a:ext cx="219457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1" name="Screen Shot 2020-03-02 at 12.50.36 PM.png" descr="Screen Shot 2020-03-02 at 12.50.3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6363164"/>
            <a:ext cx="13004803" cy="17660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Calendar"/>
          <p:cNvSpPr txBox="1"/>
          <p:nvPr/>
        </p:nvSpPr>
        <p:spPr>
          <a:xfrm>
            <a:off x="4189128" y="8297040"/>
            <a:ext cx="426878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Palatino"/>
                <a:ea typeface="Palatino"/>
                <a:cs typeface="Palatino"/>
                <a:sym typeface="Palatino"/>
                <a:hlinkClick r:id="rId3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414141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Calendar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1" name="Table"/>
          <p:cNvGraphicFramePr/>
          <p:nvPr/>
        </p:nvGraphicFramePr>
        <p:xfrm>
          <a:off x="262466" y="236586"/>
          <a:ext cx="12479867" cy="347550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6239933"/>
                <a:gridCol w="6239933"/>
              </a:tblGrid>
              <a:tr h="224803">
                <a:tc gridSpan="2">
                  <a:txBody>
                    <a:bodyPr/>
                    <a:lstStyle/>
                    <a:p>
                      <a:pPr algn="l" defTabSz="914400">
                        <a:defRPr b="1" sz="20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any</a:t>
                      </a:r>
                      <a:r>
                        <a:rPr b="0"/>
                        <a:t> and </a:t>
                      </a:r>
                      <a:r>
                        <a:t>all</a:t>
                      </a:r>
                      <a:r>
                        <a:rPr b="0"/>
                        <a:t> tests for series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ECBCF"/>
                    </a:solidFill>
                  </a:tcPr>
                </a:tc>
                <a:tc hMerge="1">
                  <a:tcPr/>
                </a:tc>
              </a:tr>
              <a:tr h="812675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data[data &lt; 10].any()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FE7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true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FE7E8"/>
                    </a:solidFill>
                  </a:tcPr>
                </a:tc>
              </a:tr>
              <a:tr h="812675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data[data &lt; 10].all()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ECBC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false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ECBCF"/>
                    </a:solidFill>
                  </a:tcPr>
                </a:tc>
              </a:tr>
              <a:tr h="812675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(data &gt; 10000).any()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FE7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Alternatives … false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FE7E8"/>
                    </a:solidFill>
                  </a:tcPr>
                </a:tc>
              </a:tr>
              <a:tr h="812675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(data &gt; 0).all()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ECBC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false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ECB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2" name="Table"/>
          <p:cNvGraphicFramePr/>
          <p:nvPr/>
        </p:nvGraphicFramePr>
        <p:xfrm>
          <a:off x="265998" y="4353667"/>
          <a:ext cx="12472803" cy="305479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6236401"/>
                <a:gridCol w="6236401"/>
              </a:tblGrid>
              <a:tr h="436371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len(data)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BCC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BCCD5"/>
                    </a:solidFill>
                  </a:tcPr>
                </a:tc>
              </a:tr>
              <a:tr h="1738289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defRPr>
                      </a:pPr>
                      <a:r>
                        <a:t>data.mean()</a:t>
                      </a:r>
                    </a:p>
                    <a:p>
                      <a:pPr algn="l" defTabSz="914400">
                        <a:defRPr sz="20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defRPr>
                      </a:pPr>
                      <a:r>
                        <a:t>data.mode()</a:t>
                      </a:r>
                    </a:p>
                    <a:p>
                      <a:pPr algn="l" defTabSz="914400">
                        <a:defRPr sz="20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defRPr>
                      </a:pPr>
                      <a:r>
                        <a:t>data.median()</a:t>
                      </a:r>
                    </a:p>
                    <a:p>
                      <a:pPr algn="l" defTabSz="914400">
                        <a:defRPr sz="20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defRPr>
                      </a:pPr>
                      <a:r>
                        <a:t>data.count()</a:t>
                      </a:r>
                    </a:p>
                    <a:p>
                      <a:pPr algn="l" defTabSz="914400">
                        <a:defRPr sz="20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defRPr>
                      </a:pPr>
                      <a:r>
                        <a:t>data.std()</a:t>
                      </a:r>
                    </a:p>
                    <a:p>
                      <a:pPr algn="l" defTabSz="914400">
                        <a:defRPr sz="20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defRPr>
                      </a:pPr>
                      <a:r>
                        <a:t>data.unique()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7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# can get individual “measures of </a:t>
                      </a:r>
                    </a:p>
                    <a:p>
                      <a:pPr algn="l" defTabSz="914400">
                        <a:defRPr sz="20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# central tendency … or use </a:t>
                      </a:r>
                    </a:p>
                    <a:p>
                      <a:pPr algn="l" defTabSz="914400">
                        <a:defRPr sz="20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# </a:t>
                      </a:r>
                      <a:r>
                        <a:rPr b="1"/>
                        <a:t>describe()</a:t>
                      </a:r>
                      <a:r>
                        <a:t> for the whole thing!</a:t>
                      </a:r>
                    </a:p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2000">
                          <a:solidFill>
                            <a:srgbClr val="000000"/>
                          </a:solidFill>
                          <a:latin typeface="Andale Mono"/>
                          <a:ea typeface="Andale Mono"/>
                          <a:cs typeface="Andale Mono"/>
                          <a:sym typeface="Andale Mono"/>
                        </a:defRPr>
                      </a:pPr>
                      <a:r>
                        <a:t>&gt;&gt;&gt; data.describe()</a:t>
                      </a:r>
                    </a:p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2000">
                          <a:solidFill>
                            <a:srgbClr val="000000"/>
                          </a:solidFill>
                          <a:latin typeface="Andale Mono"/>
                          <a:ea typeface="Andale Mono"/>
                          <a:cs typeface="Andale Mono"/>
                          <a:sym typeface="Andale Mono"/>
                        </a:defRPr>
                      </a:pPr>
                      <a:r>
                        <a:t>count       16.000000</a:t>
                      </a:r>
                    </a:p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2000">
                          <a:solidFill>
                            <a:srgbClr val="000000"/>
                          </a:solidFill>
                          <a:latin typeface="Andale Mono"/>
                          <a:ea typeface="Andale Mono"/>
                          <a:cs typeface="Andale Mono"/>
                          <a:sym typeface="Andale Mono"/>
                        </a:defRPr>
                      </a:pPr>
                      <a:r>
                        <a:t>mean       640.312500</a:t>
                      </a:r>
                    </a:p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2000">
                          <a:solidFill>
                            <a:srgbClr val="000000"/>
                          </a:solidFill>
                          <a:latin typeface="Andale Mono"/>
                          <a:ea typeface="Andale Mono"/>
                          <a:cs typeface="Andale Mono"/>
                          <a:sym typeface="Andale Mono"/>
                        </a:defRPr>
                      </a:pPr>
                      <a:r>
                        <a:t>std       2496.070718</a:t>
                      </a:r>
                    </a:p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2000">
                          <a:solidFill>
                            <a:srgbClr val="000000"/>
                          </a:solidFill>
                          <a:latin typeface="Andale Mono"/>
                          <a:ea typeface="Andale Mono"/>
                          <a:cs typeface="Andale Mono"/>
                          <a:sym typeface="Andale Mono"/>
                        </a:defRPr>
                      </a:pPr>
                      <a:r>
                        <a:t>min          0.000000</a:t>
                      </a:r>
                    </a:p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2000">
                          <a:solidFill>
                            <a:srgbClr val="000000"/>
                          </a:solidFill>
                          <a:latin typeface="Andale Mono"/>
                          <a:ea typeface="Andale Mono"/>
                          <a:cs typeface="Andale Mono"/>
                          <a:sym typeface="Andale Mono"/>
                        </a:defRPr>
                      </a:pPr>
                      <a:r>
                        <a:t>25%          2.000000</a:t>
                      </a:r>
                    </a:p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2000">
                          <a:solidFill>
                            <a:srgbClr val="000000"/>
                          </a:solidFill>
                          <a:latin typeface="Andale Mono"/>
                          <a:ea typeface="Andale Mono"/>
                          <a:cs typeface="Andale Mono"/>
                          <a:sym typeface="Andale Mono"/>
                        </a:defRPr>
                      </a:pPr>
                      <a:r>
                        <a:t>50%          4.000000</a:t>
                      </a:r>
                    </a:p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2000">
                          <a:solidFill>
                            <a:srgbClr val="000000"/>
                          </a:solidFill>
                          <a:latin typeface="Andale Mono"/>
                          <a:ea typeface="Andale Mono"/>
                          <a:cs typeface="Andale Mono"/>
                          <a:sym typeface="Andale Mono"/>
                        </a:defRPr>
                      </a:pPr>
                      <a:r>
                        <a:t>75%         16.500000</a:t>
                      </a:r>
                    </a:p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2000">
                          <a:solidFill>
                            <a:srgbClr val="000000"/>
                          </a:solidFill>
                          <a:latin typeface="Andale Mono"/>
                          <a:ea typeface="Andale Mono"/>
                          <a:cs typeface="Andale Mono"/>
                          <a:sym typeface="Andale Mono"/>
                        </a:defRPr>
                      </a:pPr>
                      <a:r>
                        <a:t>max      10000.000000</a:t>
                      </a:r>
                    </a:p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2000">
                          <a:solidFill>
                            <a:srgbClr val="000000"/>
                          </a:solidFill>
                          <a:latin typeface="Andale Mono"/>
                          <a:ea typeface="Andale Mono"/>
                          <a:cs typeface="Andale Mono"/>
                          <a:sym typeface="Andale Mono"/>
                        </a:defRPr>
                      </a:pPr>
                      <a:r>
                        <a:t>dtype: float64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7EB"/>
                    </a:solidFill>
                  </a:tcPr>
                </a:tc>
              </a:tr>
              <a:tr h="436371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data.value_counts()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BCC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super useful … experiment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BCCD5"/>
                    </a:solidFill>
                  </a:tcPr>
                </a:tc>
              </a:tr>
              <a:tr h="443762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data.shape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7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# note that this is an </a:t>
                      </a:r>
                      <a:r>
                        <a:rPr i="1"/>
                        <a:t>attribute</a:t>
                      </a:r>
                      <a:r>
                        <a:t>, </a:t>
                      </a:r>
                    </a:p>
                    <a:p>
                      <a:pPr algn="l" defTabSz="914400">
                        <a:defRPr sz="20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# not a </a:t>
                      </a:r>
                      <a:r>
                        <a:rPr i="1"/>
                        <a:t>method</a:t>
                      </a:r>
                      <a:r>
                        <a:t>.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7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Table"/>
          <p:cNvGraphicFramePr/>
          <p:nvPr/>
        </p:nvGraphicFramePr>
        <p:xfrm>
          <a:off x="209641" y="375870"/>
          <a:ext cx="12585518" cy="38191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6292759"/>
                <a:gridCol w="6292759"/>
              </a:tblGrid>
              <a:tr h="545592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data[10]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BCC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by single index names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BCCD5"/>
                    </a:solidFill>
                  </a:tcPr>
                </a:tc>
              </a:tr>
              <a:tr h="545592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data[ [10,20] ]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7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by multiple index names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7EB"/>
                    </a:solidFill>
                  </a:tcPr>
                </a:tc>
              </a:tr>
              <a:tr h="545592">
                <a:tc>
                  <a:txBody>
                    <a:bodyPr/>
                    <a:lstStyle/>
                    <a:p>
                      <a:pPr algn="l" defTabSz="914400">
                        <a:defRPr sz="21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defRPr>
                      </a:pP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BCC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if the index is not numeric, pandas interprets numbers as row number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BCCD5"/>
                    </a:solidFill>
                  </a:tcPr>
                </a:tc>
              </a:tr>
              <a:tr h="545592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d5.iloc[ [0,3] ]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7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1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# lookup by </a:t>
                      </a:r>
                      <a:r>
                        <a:rPr b="1">
                          <a:solidFill>
                            <a:srgbClr val="7D1E3E"/>
                          </a:solidFill>
                        </a:rPr>
                        <a:t>index location</a:t>
                      </a:r>
                      <a:r>
                        <a:t> “dict style[]”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7EB"/>
                    </a:solidFill>
                  </a:tcPr>
                </a:tc>
              </a:tr>
              <a:tr h="545592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data.index = range(100, len(data) + 100)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BCC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1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# set new </a:t>
                      </a:r>
                      <a:r>
                        <a:rPr b="1">
                          <a:solidFill>
                            <a:srgbClr val="7D1E3E"/>
                          </a:solidFill>
                        </a:rPr>
                        <a:t>index names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BCCD5"/>
                    </a:solidFill>
                  </a:tcPr>
                </a:tc>
              </a:tr>
              <a:tr h="545592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data.loc[ [100, 103] ]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7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1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# we can use </a:t>
                      </a:r>
                      <a:r>
                        <a:rPr b="1">
                          <a:latin typeface="Menlo"/>
                          <a:ea typeface="Menlo"/>
                          <a:cs typeface="Menlo"/>
                          <a:sym typeface="Menlo"/>
                        </a:rPr>
                        <a:t>.loc</a:t>
                      </a:r>
                      <a:r>
                        <a:t> to call by </a:t>
                      </a:r>
                      <a:r>
                        <a:rPr b="1">
                          <a:solidFill>
                            <a:srgbClr val="7D1E3E"/>
                          </a:solidFill>
                        </a:rPr>
                        <a:t>index names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7EB"/>
                    </a:solidFill>
                  </a:tcPr>
                </a:tc>
              </a:tr>
              <a:tr h="545592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data.iget( [0,3] ), data.ix( [0,3] )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BCC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Depreciated - don’t use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BCCD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" name="Table"/>
          <p:cNvGraphicFramePr/>
          <p:nvPr/>
        </p:nvGraphicFramePr>
        <p:xfrm>
          <a:off x="218926" y="4970927"/>
          <a:ext cx="12598218" cy="446788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6299109"/>
                <a:gridCol w="6299109"/>
              </a:tblGrid>
              <a:tr h="1489294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data.index = New_Index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BCC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overwrite the existing index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BCCD5"/>
                    </a:solidFill>
                  </a:tcPr>
                </a:tc>
              </a:tr>
              <a:tr h="1489294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new_data = data.reindex([0,2,15,21])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7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slide out rows and use their indices; missing values get “NaN”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7EB"/>
                    </a:solidFill>
                  </a:tcPr>
                </a:tc>
              </a:tr>
              <a:tr h="1489294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data.reindex([0,2,15,21], fill_value=0)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BCC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specify the missing values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BCCD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7" name="Table"/>
          <p:cNvGraphicFramePr/>
          <p:nvPr/>
        </p:nvGraphicFramePr>
        <p:xfrm>
          <a:off x="209383" y="300566"/>
          <a:ext cx="12586032" cy="351238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758904"/>
                <a:gridCol w="4827127"/>
              </a:tblGrid>
              <a:tr h="577761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combo.reindex([0,2,15,21], fill_value=0)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BCC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1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# </a:t>
                      </a:r>
                      <a:r>
                        <a:rPr>
                          <a:solidFill>
                            <a:srgbClr val="BE3E32"/>
                          </a:solidFill>
                        </a:rPr>
                        <a:t>set fill value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BCCD5"/>
                    </a:solidFill>
                  </a:tcPr>
                </a:tc>
              </a:tr>
              <a:tr h="577761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new_combo.fillna(0)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7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1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# fill those </a:t>
                      </a:r>
                      <a:r>
                        <a:rPr>
                          <a:solidFill>
                            <a:srgbClr val="BE3E32"/>
                          </a:solidFill>
                        </a:rPr>
                        <a:t>NaNs</a:t>
                      </a:r>
                      <a:r>
                        <a:t>!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7EB"/>
                    </a:solidFill>
                  </a:tcPr>
                </a:tc>
              </a:tr>
              <a:tr h="577761">
                <a:tc gridSpan="2"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i="1" sz="21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Forward and backward fill - guess at missing values - common in practice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BCCD5"/>
                    </a:solidFill>
                  </a:tcPr>
                </a:tc>
                <a:tc hMerge="1">
                  <a:tcPr/>
                </a:tc>
              </a:tr>
              <a:tr h="577761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new_combo.ffill()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7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1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# take </a:t>
                      </a:r>
                      <a:r>
                        <a:rPr i="1">
                          <a:solidFill>
                            <a:srgbClr val="BE3E32"/>
                          </a:solidFill>
                        </a:rPr>
                        <a:t>forward</a:t>
                      </a:r>
                      <a:r>
                        <a:t> fills … 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7EB"/>
                    </a:solidFill>
                  </a:tcPr>
                </a:tc>
              </a:tr>
              <a:tr h="577761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new_combo.bfill()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BCC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1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# take </a:t>
                      </a:r>
                      <a:r>
                        <a:rPr i="1">
                          <a:solidFill>
                            <a:srgbClr val="BE3E32"/>
                          </a:solidFill>
                        </a:rPr>
                        <a:t>backward</a:t>
                      </a:r>
                      <a:r>
                        <a:rPr i="1"/>
                        <a:t> </a:t>
                      </a:r>
                      <a:r>
                        <a:t>fills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BCCD5"/>
                    </a:solidFill>
                  </a:tcPr>
                </a:tc>
              </a:tr>
              <a:tr h="623575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new_combination.interpolate()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7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1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# </a:t>
                      </a:r>
                      <a:r>
                        <a:rPr>
                          <a:solidFill>
                            <a:srgbClr val="BE3E32"/>
                          </a:solidFill>
                        </a:rPr>
                        <a:t>fills missing values with linear interpolation</a:t>
                      </a:r>
                      <a:r>
                        <a:t> *Note! There are several important techniques for missing values.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7E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8" name="Table"/>
          <p:cNvGraphicFramePr/>
          <p:nvPr/>
        </p:nvGraphicFramePr>
        <p:xfrm>
          <a:off x="222250" y="6289462"/>
          <a:ext cx="12598732" cy="303784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6299366"/>
                <a:gridCol w="6299366"/>
              </a:tblGrid>
              <a:tr h="759460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s1 = pd.Series([‘1’, ‘3’])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5DBED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1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5DBED"/>
                    </a:solidFill>
                  </a:tcPr>
                </a:tc>
              </a:tr>
              <a:tr h="759460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s1 = s1.astype(int)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BEEF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what does this do to s1?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BEEF6"/>
                    </a:solidFill>
                  </a:tcPr>
                </a:tc>
              </a:tr>
              <a:tr h="759460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s1.map(lambda x: x**2)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5DBED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pass a series to a lambda function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5DBED"/>
                    </a:solidFill>
                  </a:tcPr>
                </a:tc>
              </a:tr>
              <a:tr h="759460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s1.map({‘1’:2, ‘2’:3, ‘3’: 12})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BEEF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basic mapping with a dictionary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BEEF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" name="Table"/>
          <p:cNvGraphicFramePr/>
          <p:nvPr/>
        </p:nvGraphicFramePr>
        <p:xfrm>
          <a:off x="333760" y="82483"/>
          <a:ext cx="12337279" cy="409052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0072931"/>
                <a:gridCol w="2264348"/>
              </a:tblGrid>
              <a:tr h="918374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pd.DataFrame([upcase, lcase])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5DBED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1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# </a:t>
                      </a:r>
                      <a:r>
                        <a:rPr>
                          <a:solidFill>
                            <a:srgbClr val="BE3E32"/>
                          </a:solidFill>
                        </a:rPr>
                        <a:t>make a DataFrame</a:t>
                      </a:r>
                      <a:r>
                        <a:t> from a series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5DBED"/>
                    </a:solidFill>
                  </a:tcPr>
                </a:tc>
              </a:tr>
              <a:tr h="634429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pd.DataFrame({‘lowercase’: class, ‘uppercase’:upcase})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BEEF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1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# can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pass column names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BEEF6"/>
                    </a:solidFill>
                  </a:tcPr>
                </a:tc>
              </a:tr>
              <a:tr h="634429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letters.columns = [‘LowerCase’, ‘UpperCase’]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5DBED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1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#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explicitly</a:t>
                      </a:r>
                      <a:r>
                        <a:t> set the columns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5DBED"/>
                    </a:solidFill>
                  </a:tcPr>
                </a:tc>
              </a:tr>
              <a:tr h="634429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letters.index = lcase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BEEF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1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#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change the indices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BEEF6"/>
                    </a:solidFill>
                  </a:tcPr>
                </a:tc>
              </a:tr>
              <a:tr h="634429">
                <a:tc>
                  <a:txBody>
                    <a:bodyPr/>
                    <a:lstStyle/>
                    <a:p>
                      <a:pPr algn="l" defTabSz="914400">
                        <a:defRPr sz="21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defRPr>
                      </a:pPr>
                      <a:r>
                        <a:t>letters.</a:t>
                      </a:r>
                      <a:r>
                        <a:rPr b="1">
                          <a:solidFill>
                            <a:srgbClr val="FF0000"/>
                          </a:solidFill>
                        </a:rPr>
                        <a:t>sort_values</a:t>
                      </a:r>
                      <a:r>
                        <a:t>(‘Number’), letters.</a:t>
                      </a:r>
                      <a:r>
                        <a:rPr b="1">
                          <a:solidFill>
                            <a:srgbClr val="FF0000"/>
                          </a:solidFill>
                        </a:rPr>
                        <a:t>sort_index</a:t>
                      </a:r>
                      <a:r>
                        <a:t>()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5DBED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1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#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sort</a:t>
                      </a:r>
                      <a:r>
                        <a:t> by column or by index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5DBED"/>
                    </a:solidFill>
                  </a:tcPr>
                </a:tc>
              </a:tr>
              <a:tr h="634429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2A3990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letters[ [‘LowerCase’, ‘UpperCase’] ]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BEEF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100">
                          <a:solidFill>
                            <a:srgbClr val="2A39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# slide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columns by name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BEEF6"/>
                    </a:solidFill>
                  </a:tcPr>
                </a:tc>
              </a:tr>
            </a:tbl>
          </a:graphicData>
        </a:graphic>
      </p:graphicFrame>
      <p:grpSp>
        <p:nvGrpSpPr>
          <p:cNvPr id="243" name="Google Shape;263;p42"/>
          <p:cNvGrpSpPr/>
          <p:nvPr/>
        </p:nvGrpSpPr>
        <p:grpSpPr>
          <a:xfrm>
            <a:off x="3275470" y="4464721"/>
            <a:ext cx="6861404" cy="5103947"/>
            <a:chOff x="-1" y="0"/>
            <a:chExt cx="6861402" cy="5103945"/>
          </a:xfrm>
        </p:grpSpPr>
        <p:pic>
          <p:nvPicPr>
            <p:cNvPr id="241" name="Google Shape;263;p42" descr="Google Shape;263;p4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6999" y="88899"/>
              <a:ext cx="6607402" cy="47737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2" name="Google Shape;263;p42" descr="Google Shape;263;p4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" y="-1"/>
              <a:ext cx="6861403" cy="51039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4" name="Viewing your data by a category can yield critical insights groupby"/>
          <p:cNvSpPr txBox="1"/>
          <p:nvPr>
            <p:ph type="body" sz="quarter" idx="4294967295"/>
          </p:nvPr>
        </p:nvSpPr>
        <p:spPr>
          <a:xfrm>
            <a:off x="396363" y="5243074"/>
            <a:ext cx="2529746" cy="1907323"/>
          </a:xfrm>
          <a:prstGeom prst="rect">
            <a:avLst/>
          </a:prstGeom>
        </p:spPr>
        <p:txBody>
          <a:bodyPr lIns="91421" tIns="91421" rIns="91421" bIns="91421"/>
          <a:lstStyle/>
          <a:p>
            <a:pPr marL="0" indent="0" defTabSz="411479">
              <a:lnSpc>
                <a:spcPct val="115000"/>
              </a:lnSpc>
              <a:spcBef>
                <a:spcPts val="0"/>
              </a:spcBef>
              <a:buSzTx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Viewing your data </a:t>
            </a:r>
            <a:r>
              <a:rPr>
                <a:solidFill>
                  <a:srgbClr val="0000FF"/>
                </a:solidFill>
              </a:rPr>
              <a:t>by </a:t>
            </a:r>
            <a:r>
              <a:t>a category can yield critical insights </a:t>
            </a:r>
            <a:r>
              <a:rPr>
                <a:solidFill>
                  <a:srgbClr val="FF2600"/>
                </a:solidFill>
                <a:latin typeface="Inconsolata"/>
                <a:ea typeface="Inconsolata"/>
                <a:cs typeface="Inconsolata"/>
                <a:sym typeface="Inconsolata"/>
              </a:rPr>
              <a:t>groupby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ummary"/>
          <p:cNvSpPr txBox="1"/>
          <p:nvPr>
            <p:ph type="title"/>
          </p:nvPr>
        </p:nvSpPr>
        <p:spPr>
          <a:xfrm>
            <a:off x="524932" y="647698"/>
            <a:ext cx="10050366" cy="1193803"/>
          </a:xfrm>
          <a:prstGeom prst="rect">
            <a:avLst/>
          </a:prstGeom>
        </p:spPr>
        <p:txBody>
          <a:bodyPr/>
          <a:lstStyle>
            <a:lvl1pPr defTabSz="543305">
              <a:spcBef>
                <a:spcPts val="1400"/>
              </a:spcBef>
              <a:defRPr sz="7100"/>
            </a:lvl1pPr>
          </a:lstStyle>
          <a:p>
            <a:pPr/>
            <a:r>
              <a:t>Summary</a:t>
            </a:r>
          </a:p>
        </p:txBody>
      </p:sp>
      <p:sp>
        <p:nvSpPr>
          <p:cNvPr id="247" name="Today we looked at trends towards working in data science by considering ……"/>
          <p:cNvSpPr txBox="1"/>
          <p:nvPr>
            <p:ph type="body" idx="1"/>
          </p:nvPr>
        </p:nvSpPr>
        <p:spPr>
          <a:xfrm>
            <a:off x="507998" y="2290232"/>
            <a:ext cx="11988803" cy="609600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Today we looked at trends towards working in data science by considering …</a:t>
            </a:r>
          </a:p>
          <a:p>
            <a:pPr lvl="1"/>
            <a:r>
              <a:t>architecture for large data processing/analysis</a:t>
            </a:r>
          </a:p>
          <a:p>
            <a:pPr lvl="1"/>
            <a:r>
              <a:t>exploring and analyzing data practices</a:t>
            </a:r>
          </a:p>
          <a:p>
            <a:pPr lvl="1"/>
            <a:r>
              <a:t>introduced the bridge to research practices and converting our questions into code</a:t>
            </a:r>
          </a:p>
          <a:p>
            <a:pPr lvl="2"/>
            <a:r>
              <a:t>using pandas</a:t>
            </a:r>
          </a:p>
          <a:p>
            <a:pPr lvl="1"/>
            <a:r>
              <a:t>And getting ready for your final project.</a:t>
            </a:r>
          </a:p>
        </p:txBody>
      </p:sp>
      <p:sp>
        <p:nvSpPr>
          <p:cNvPr id="248" name="Slide Number"/>
          <p:cNvSpPr txBox="1"/>
          <p:nvPr>
            <p:ph type="sldNum" sz="quarter" idx="4294967295"/>
          </p:nvPr>
        </p:nvSpPr>
        <p:spPr>
          <a:xfrm>
            <a:off x="12669672" y="9258300"/>
            <a:ext cx="32735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d luck with your projects!…"/>
          <p:cNvSpPr txBox="1"/>
          <p:nvPr/>
        </p:nvSpPr>
        <p:spPr>
          <a:xfrm>
            <a:off x="698441" y="609598"/>
            <a:ext cx="3428871" cy="40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l" defTabSz="914400">
              <a:defRPr sz="3200">
                <a:solidFill>
                  <a:srgbClr val="000000"/>
                </a:solidFill>
                <a:latin typeface="Baker Signet BT"/>
                <a:ea typeface="Baker Signet BT"/>
                <a:cs typeface="Baker Signet BT"/>
                <a:sym typeface="Baker Signet BT"/>
              </a:defRPr>
            </a:pPr>
            <a:r>
              <a:t>Good luck with your projects!</a:t>
            </a:r>
          </a:p>
          <a:p>
            <a:pPr algn="l" defTabSz="914400">
              <a:defRPr sz="3200">
                <a:solidFill>
                  <a:srgbClr val="000000"/>
                </a:solidFill>
                <a:latin typeface="Baker Signet BT"/>
                <a:ea typeface="Baker Signet BT"/>
                <a:cs typeface="Baker Signet BT"/>
                <a:sym typeface="Baker Signet BT"/>
              </a:defRPr>
            </a:pPr>
          </a:p>
          <a:p>
            <a:pPr algn="l" defTabSz="914400">
              <a:defRPr sz="3200">
                <a:solidFill>
                  <a:srgbClr val="000000"/>
                </a:solidFill>
                <a:latin typeface="Baker Signet BT"/>
                <a:ea typeface="Baker Signet BT"/>
                <a:cs typeface="Baker Signet BT"/>
                <a:sym typeface="Baker Signet BT"/>
              </a:defRPr>
            </a:pPr>
            <a:r>
              <a:t>Your presentations focus on your </a:t>
            </a:r>
          </a:p>
          <a:p>
            <a:pPr algn="l" defTabSz="914400">
              <a:defRPr sz="3200">
                <a:solidFill>
                  <a:srgbClr val="000000"/>
                </a:solidFill>
                <a:latin typeface="Baker Signet BT"/>
                <a:ea typeface="Baker Signet BT"/>
                <a:cs typeface="Baker Signet BT"/>
                <a:sym typeface="Baker Signet BT"/>
              </a:defRPr>
            </a:pPr>
            <a:r>
              <a:t>communication of your project, not the tech notes.</a:t>
            </a:r>
          </a:p>
        </p:txBody>
      </p:sp>
      <p:sp>
        <p:nvSpPr>
          <p:cNvPr id="251" name="¡Buena suerte!"/>
          <p:cNvSpPr txBox="1"/>
          <p:nvPr/>
        </p:nvSpPr>
        <p:spPr>
          <a:xfrm>
            <a:off x="7148201" y="2197099"/>
            <a:ext cx="2819909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914400">
              <a:defRPr sz="4800">
                <a:solidFill>
                  <a:srgbClr val="008F00"/>
                </a:solidFill>
                <a:latin typeface="Dr Sugiyama"/>
                <a:ea typeface="Dr Sugiyama"/>
                <a:cs typeface="Dr Sugiyama"/>
                <a:sym typeface="Dr Sugiyama"/>
              </a:defRPr>
            </a:lvl1pPr>
          </a:lstStyle>
          <a:p>
            <a:pPr/>
            <a:r>
              <a:t>¡Buena suerte!</a:t>
            </a:r>
          </a:p>
        </p:txBody>
      </p:sp>
      <p:sp>
        <p:nvSpPr>
          <p:cNvPr id="252" name="حظا سعيدا!"/>
          <p:cNvSpPr txBox="1"/>
          <p:nvPr/>
        </p:nvSpPr>
        <p:spPr>
          <a:xfrm>
            <a:off x="10559243" y="1389189"/>
            <a:ext cx="171946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914400" rtl="1">
              <a:defRPr sz="3200">
                <a:solidFill>
                  <a:srgbClr val="945200"/>
                </a:solidFill>
                <a:latin typeface="KufiStandardGK"/>
                <a:ea typeface="KufiStandardGK"/>
                <a:cs typeface="KufiStandardGK"/>
                <a:sym typeface="KufiStandardGK"/>
              </a:defRPr>
            </a:lvl1pPr>
          </a:lstStyle>
          <a:p>
            <a:pPr/>
            <a:r>
              <a:t>حظا سعيدا!</a:t>
            </a:r>
          </a:p>
        </p:txBody>
      </p:sp>
      <p:sp>
        <p:nvSpPr>
          <p:cNvPr id="253" name="Удачи!"/>
          <p:cNvSpPr txBox="1"/>
          <p:nvPr/>
        </p:nvSpPr>
        <p:spPr>
          <a:xfrm>
            <a:off x="10756589" y="3274843"/>
            <a:ext cx="132476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914400">
              <a:defRPr sz="3200">
                <a:solidFill>
                  <a:srgbClr val="2A399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Удачи!</a:t>
            </a:r>
          </a:p>
        </p:txBody>
      </p:sp>
      <p:sp>
        <p:nvSpPr>
          <p:cNvPr id="254" name="Viel Glück!"/>
          <p:cNvSpPr txBox="1"/>
          <p:nvPr/>
        </p:nvSpPr>
        <p:spPr>
          <a:xfrm>
            <a:off x="5455620" y="6003983"/>
            <a:ext cx="2595881" cy="923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914400">
              <a:defRPr sz="6000">
                <a:solidFill>
                  <a:srgbClr val="87312B"/>
                </a:solidFill>
                <a:latin typeface="Wiegel Kurrent"/>
                <a:ea typeface="Wiegel Kurrent"/>
                <a:cs typeface="Wiegel Kurrent"/>
                <a:sym typeface="Wiegel Kurrent"/>
              </a:defRPr>
            </a:lvl1pPr>
          </a:lstStyle>
          <a:p>
            <a:pPr/>
            <a:r>
              <a:t>Viel Glück!</a:t>
            </a:r>
          </a:p>
        </p:txBody>
      </p:sp>
      <p:sp>
        <p:nvSpPr>
          <p:cNvPr id="255" name="اچھی قسمت!"/>
          <p:cNvSpPr txBox="1"/>
          <p:nvPr/>
        </p:nvSpPr>
        <p:spPr>
          <a:xfrm>
            <a:off x="4499766" y="4457220"/>
            <a:ext cx="1973990" cy="523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914400" rtl="1">
              <a:defRPr sz="3200">
                <a:solidFill>
                  <a:srgbClr val="2A399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اچھی قسمت!</a:t>
            </a:r>
          </a:p>
        </p:txBody>
      </p:sp>
      <p:sp>
        <p:nvSpPr>
          <p:cNvPr id="256" name="सौभाग्य!"/>
          <p:cNvSpPr txBox="1"/>
          <p:nvPr/>
        </p:nvSpPr>
        <p:spPr>
          <a:xfrm>
            <a:off x="5021231" y="2865120"/>
            <a:ext cx="1233052" cy="568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914400">
              <a:defRPr sz="3200">
                <a:solidFill>
                  <a:srgbClr val="2A399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सौभाग्य!</a:t>
            </a:r>
          </a:p>
        </p:txBody>
      </p:sp>
      <p:sp>
        <p:nvSpPr>
          <p:cNvPr id="257" name="祝好运！"/>
          <p:cNvSpPr txBox="1"/>
          <p:nvPr/>
        </p:nvSpPr>
        <p:spPr>
          <a:xfrm>
            <a:off x="617449" y="7364025"/>
            <a:ext cx="16383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914400">
              <a:defRPr sz="3200">
                <a:solidFill>
                  <a:srgbClr val="FF2600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祝好运！</a:t>
            </a:r>
          </a:p>
        </p:txBody>
      </p:sp>
      <p:sp>
        <p:nvSpPr>
          <p:cNvPr id="258" name="がんばろう！"/>
          <p:cNvSpPr txBox="1"/>
          <p:nvPr/>
        </p:nvSpPr>
        <p:spPr>
          <a:xfrm>
            <a:off x="6322802" y="943234"/>
            <a:ext cx="24511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914400">
              <a:defRPr sz="3200">
                <a:solidFill>
                  <a:srgbClr val="2A3990"/>
                </a:solidFill>
                <a:latin typeface="凸版文久見出しゴシック"/>
                <a:ea typeface="凸版文久見出しゴシック"/>
                <a:cs typeface="凸版文久見出しゴシック"/>
                <a:sym typeface="凸版文久見出しゴシック"/>
              </a:defRPr>
            </a:lvl1pPr>
          </a:lstStyle>
          <a:p>
            <a:pPr/>
            <a:r>
              <a:t>がんばろう！</a:t>
            </a:r>
          </a:p>
        </p:txBody>
      </p:sp>
      <p:sp>
        <p:nvSpPr>
          <p:cNvPr id="259" name="ਖੁਸ਼ਕਿਸਮਤੀ!"/>
          <p:cNvSpPr txBox="1"/>
          <p:nvPr/>
        </p:nvSpPr>
        <p:spPr>
          <a:xfrm>
            <a:off x="7845577" y="3680143"/>
            <a:ext cx="1681718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914400">
              <a:defRPr sz="3200">
                <a:solidFill>
                  <a:srgbClr val="FF93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ਖੁਸ਼ਕਿਸਮਤੀ!</a:t>
            </a:r>
          </a:p>
        </p:txBody>
      </p:sp>
      <p:sp>
        <p:nvSpPr>
          <p:cNvPr id="260" name="સારા નસીબ!"/>
          <p:cNvSpPr txBox="1"/>
          <p:nvPr/>
        </p:nvSpPr>
        <p:spPr>
          <a:xfrm>
            <a:off x="1618074" y="5885903"/>
            <a:ext cx="1831008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914400">
              <a:defRPr sz="3200">
                <a:solidFill>
                  <a:srgbClr val="2A3990"/>
                </a:solidFill>
                <a:latin typeface="Devanagari Sangam MN"/>
                <a:ea typeface="Devanagari Sangam MN"/>
                <a:cs typeface="Devanagari Sangam MN"/>
                <a:sym typeface="Devanagari Sangam MN"/>
              </a:defRPr>
            </a:lvl1pPr>
          </a:lstStyle>
          <a:p>
            <a:pPr/>
            <a:r>
              <a:t>સારા નસીબ!</a:t>
            </a:r>
          </a:p>
        </p:txBody>
      </p:sp>
      <p:sp>
        <p:nvSpPr>
          <p:cNvPr id="261" name="Viel Glück!"/>
          <p:cNvSpPr txBox="1"/>
          <p:nvPr/>
        </p:nvSpPr>
        <p:spPr>
          <a:xfrm>
            <a:off x="2988340" y="8236973"/>
            <a:ext cx="753044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914400">
              <a:defRPr sz="3600">
                <a:solidFill>
                  <a:srgbClr val="000000"/>
                </a:solidFill>
                <a:latin typeface="Mina"/>
                <a:ea typeface="Mina"/>
                <a:cs typeface="Mina"/>
                <a:sym typeface="Mina"/>
              </a:defRPr>
            </a:lvl1pPr>
          </a:lstStyle>
          <a:p>
            <a:pPr/>
            <a:r>
              <a:t>Du courage!   Keep going!</a:t>
            </a:r>
          </a:p>
        </p:txBody>
      </p:sp>
      <p:grpSp>
        <p:nvGrpSpPr>
          <p:cNvPr id="264" name="Image"/>
          <p:cNvGrpSpPr/>
          <p:nvPr/>
        </p:nvGrpSpPr>
        <p:grpSpPr>
          <a:xfrm>
            <a:off x="8919469" y="4552104"/>
            <a:ext cx="3814790" cy="3277201"/>
            <a:chOff x="0" y="0"/>
            <a:chExt cx="3814789" cy="3277200"/>
          </a:xfrm>
        </p:grpSpPr>
        <p:pic>
          <p:nvPicPr>
            <p:cNvPr id="26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720000">
              <a:off x="380885" y="408789"/>
              <a:ext cx="3084706" cy="2310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720000">
              <a:off x="238042" y="318224"/>
              <a:ext cx="3338706" cy="26407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2.  Activity Room 1:"/>
          <p:cNvSpPr txBox="1"/>
          <p:nvPr>
            <p:ph type="title"/>
          </p:nvPr>
        </p:nvSpPr>
        <p:spPr>
          <a:xfrm>
            <a:off x="524932" y="647698"/>
            <a:ext cx="10050366" cy="1193803"/>
          </a:xfrm>
          <a:prstGeom prst="rect">
            <a:avLst/>
          </a:prstGeom>
        </p:spPr>
        <p:txBody>
          <a:bodyPr/>
          <a:lstStyle>
            <a:lvl1pPr defTabSz="543305">
              <a:spcBef>
                <a:spcPts val="1400"/>
              </a:spcBef>
              <a:defRPr sz="7100"/>
            </a:lvl1pPr>
          </a:lstStyle>
          <a:p>
            <a:pPr/>
            <a:r>
              <a:t>2.  Activity Room 1: </a:t>
            </a:r>
          </a:p>
        </p:txBody>
      </p:sp>
      <p:sp>
        <p:nvSpPr>
          <p:cNvPr id="155" name="Slide Number"/>
          <p:cNvSpPr txBox="1"/>
          <p:nvPr>
            <p:ph type="sldNum" sz="quarter" idx="4294967295"/>
          </p:nvPr>
        </p:nvSpPr>
        <p:spPr>
          <a:xfrm>
            <a:off x="12730478" y="9258300"/>
            <a:ext cx="205741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6" name="Spend about 10-15 minutes in breakout rooms discussing ideas and building a team.…"/>
          <p:cNvSpPr txBox="1"/>
          <p:nvPr>
            <p:ph type="body" idx="1"/>
          </p:nvPr>
        </p:nvSpPr>
        <p:spPr>
          <a:xfrm>
            <a:off x="440266" y="1883833"/>
            <a:ext cx="12390505" cy="707406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900"/>
              </a:spcBef>
            </a:pPr>
            <a:r>
              <a:t>Spend about 10-15 minutes in breakout rooms discussing ideas and building a team.  </a:t>
            </a:r>
          </a:p>
          <a:p>
            <a:pPr>
              <a:spcBef>
                <a:spcPts val="900"/>
              </a:spcBef>
            </a:pPr>
            <a:r>
              <a:t>You can create teams across sections but let all instructors know.</a:t>
            </a:r>
          </a:p>
          <a:p>
            <a:pPr>
              <a:spcBef>
                <a:spcPts val="900"/>
              </a:spcBef>
            </a:pPr>
            <a:r>
              <a:t>If you have a team already, we’ll have a breakout room just for you; others assigned however … just lmk.</a:t>
            </a:r>
          </a:p>
          <a:p>
            <a:pPr>
              <a:spcBef>
                <a:spcPts val="900"/>
              </a:spcBef>
            </a:pPr>
            <a:r>
              <a:t>Tho obvious - plan times to meet, contact info, assign tasks.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040" y="6242408"/>
            <a:ext cx="3683703" cy="245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3.  Analysis activities -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1400"/>
              </a:spcBef>
              <a:defRPr sz="7161"/>
            </a:lvl1pPr>
          </a:lstStyle>
          <a:p>
            <a:pPr/>
            <a:r>
              <a:t>3.  Analysis activities - overview</a:t>
            </a:r>
          </a:p>
        </p:txBody>
      </p:sp>
      <p:sp>
        <p:nvSpPr>
          <p:cNvPr id="160" name="Identify data sources/stream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Identify data sources/streams</a:t>
            </a:r>
          </a:p>
          <a:p>
            <a:pPr lvl="1">
              <a:defRPr sz="2400"/>
            </a:pPr>
            <a:r>
              <a:t>Get to know the content and structure</a:t>
            </a:r>
          </a:p>
          <a:p>
            <a:pPr lvl="1">
              <a:defRPr sz="2400"/>
            </a:pPr>
            <a:r>
              <a:t>Dimensionality reduction</a:t>
            </a:r>
          </a:p>
          <a:p>
            <a:pPr lvl="1">
              <a:defRPr sz="2400"/>
            </a:pPr>
            <a:r>
              <a:t>Harmonize integration; create new/delete/merge columns</a:t>
            </a:r>
          </a:p>
          <a:p>
            <a:pPr lvl="1">
              <a:defRPr sz="2400"/>
            </a:pPr>
            <a:r>
              <a:t>Domain, range; MCT (usual stats)</a:t>
            </a:r>
          </a:p>
          <a:p>
            <a:pPr/>
            <a:r>
              <a:t>Start with a version of“data cleansing”</a:t>
            </a:r>
            <a:r>
              <a:rPr sz="2500"/>
              <a:t>, “data cleaning”, “warehousing”, KDD (knowledge discovery in databases);</a:t>
            </a:r>
            <a:endParaRPr sz="2500"/>
          </a:p>
          <a:p>
            <a:pPr lvl="1">
              <a:defRPr sz="2500"/>
            </a:pPr>
            <a:r>
              <a:t>Optional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data cleaning slides in resources</a:t>
            </a:r>
            <a:r>
              <a:t>;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Data Mining</a:t>
            </a:r>
            <a:r>
              <a:t> article</a:t>
            </a:r>
          </a:p>
          <a:p>
            <a:pPr/>
            <a:r>
              <a:t>Common: researchers, others use Excel, R, Stata, SQL, .json </a:t>
            </a:r>
          </a:p>
          <a:p>
            <a:pPr/>
            <a:r>
              <a:t>Proceed from data, to intermediary sources, to special-purpose architectures</a:t>
            </a:r>
          </a:p>
        </p:txBody>
      </p:sp>
      <p:sp>
        <p:nvSpPr>
          <p:cNvPr id="161" name="optional tech tangent"/>
          <p:cNvSpPr txBox="1"/>
          <p:nvPr/>
        </p:nvSpPr>
        <p:spPr>
          <a:xfrm>
            <a:off x="348635" y="35983"/>
            <a:ext cx="234269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  <a:latin typeface="Grafolita Script"/>
                <a:ea typeface="Grafolita Script"/>
                <a:cs typeface="Grafolita Script"/>
                <a:sym typeface="Grafolita Script"/>
              </a:defRPr>
            </a:lvl1pPr>
          </a:lstStyle>
          <a:p>
            <a:pPr/>
            <a:r>
              <a:t>optional tech tangent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0950" y="1932514"/>
            <a:ext cx="10680700" cy="65659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sp>
        <p:nvSpPr>
          <p:cNvPr id="164" name="3.  Analysis activities - overview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1400"/>
              </a:spcBef>
              <a:defRPr sz="7161"/>
            </a:lvl1pPr>
          </a:lstStyle>
          <a:p>
            <a:pPr/>
            <a:r>
              <a:t>3.  Analysis activities - overview</a:t>
            </a:r>
          </a:p>
        </p:txBody>
      </p:sp>
      <p:sp>
        <p:nvSpPr>
          <p:cNvPr id="165" name="optional tech tangent"/>
          <p:cNvSpPr txBox="1"/>
          <p:nvPr/>
        </p:nvSpPr>
        <p:spPr>
          <a:xfrm>
            <a:off x="348635" y="35983"/>
            <a:ext cx="234269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  <a:latin typeface="Grafolita Script"/>
                <a:ea typeface="Grafolita Script"/>
                <a:cs typeface="Grafolita Script"/>
                <a:sym typeface="Grafolita Script"/>
              </a:defRPr>
            </a:lvl1pPr>
          </a:lstStyle>
          <a:p>
            <a:pPr/>
            <a:r>
              <a:t>optional tech tangent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3.  Typical architecture for analysis"/>
          <p:cNvSpPr txBox="1"/>
          <p:nvPr>
            <p:ph type="title"/>
          </p:nvPr>
        </p:nvSpPr>
        <p:spPr>
          <a:xfrm>
            <a:off x="524932" y="647698"/>
            <a:ext cx="10050366" cy="1193803"/>
          </a:xfrm>
          <a:prstGeom prst="rect">
            <a:avLst/>
          </a:prstGeom>
        </p:spPr>
        <p:txBody>
          <a:bodyPr/>
          <a:lstStyle>
            <a:lvl1pPr defTabSz="537462">
              <a:spcBef>
                <a:spcPts val="1400"/>
              </a:spcBef>
              <a:defRPr sz="7000"/>
            </a:lvl1pPr>
          </a:lstStyle>
          <a:p>
            <a:pPr/>
            <a:r>
              <a:t>3.  Typical architecture for analysis</a:t>
            </a:r>
          </a:p>
        </p:txBody>
      </p:sp>
      <p:sp>
        <p:nvSpPr>
          <p:cNvPr id="168" name="Slide Number"/>
          <p:cNvSpPr txBox="1"/>
          <p:nvPr>
            <p:ph type="sldNum" sz="quarter" idx="4294967295"/>
          </p:nvPr>
        </p:nvSpPr>
        <p:spPr>
          <a:xfrm>
            <a:off x="12721564" y="9258300"/>
            <a:ext cx="22357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6158" y="2265756"/>
            <a:ext cx="8081014" cy="6487896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http://www.byteorigin.com/services/cloud-application-development/big-data-analytics/"/>
          <p:cNvSpPr txBox="1"/>
          <p:nvPr/>
        </p:nvSpPr>
        <p:spPr>
          <a:xfrm>
            <a:off x="450600" y="9177908"/>
            <a:ext cx="4784627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914400">
              <a:defRPr sz="1000">
                <a:solidFill>
                  <a:srgbClr val="2A399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http://www.byteorigin.com/services/cloud-application-development/big-data-analytics/</a:t>
            </a:r>
          </a:p>
        </p:txBody>
      </p:sp>
      <p:sp>
        <p:nvSpPr>
          <p:cNvPr id="171" name="Compare to Hadoop, Spark; data mining…"/>
          <p:cNvSpPr txBox="1"/>
          <p:nvPr/>
        </p:nvSpPr>
        <p:spPr>
          <a:xfrm>
            <a:off x="8172598" y="8782609"/>
            <a:ext cx="4503044" cy="587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1400">
                <a:latin typeface="Rockwell"/>
                <a:ea typeface="Rockwell"/>
                <a:cs typeface="Rockwell"/>
                <a:sym typeface="Rockwell"/>
              </a:defRPr>
            </a:pPr>
            <a:r>
              <a:t>Compare to Hadoop, Spark; data mining</a:t>
            </a:r>
          </a:p>
          <a:p>
            <a:pPr algn="l">
              <a:lnSpc>
                <a:spcPct val="150000"/>
              </a:lnSpc>
              <a:defRPr sz="1400">
                <a:latin typeface="Rockwell"/>
                <a:ea typeface="Rockwell"/>
                <a:cs typeface="Rockwell"/>
                <a:sym typeface="Rockwell"/>
              </a:defRPr>
            </a:pPr>
            <a:r>
              <a:t>hypothesis confirmation or hypothesis generation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3.  Typical architecture for analysis"/>
          <p:cNvSpPr txBox="1"/>
          <p:nvPr>
            <p:ph type="title"/>
          </p:nvPr>
        </p:nvSpPr>
        <p:spPr>
          <a:xfrm>
            <a:off x="524932" y="647700"/>
            <a:ext cx="10050366" cy="1193800"/>
          </a:xfrm>
          <a:prstGeom prst="rect">
            <a:avLst/>
          </a:prstGeom>
        </p:spPr>
        <p:txBody>
          <a:bodyPr/>
          <a:lstStyle>
            <a:lvl1pPr defTabSz="537462">
              <a:spcBef>
                <a:spcPts val="1400"/>
              </a:spcBef>
              <a:defRPr sz="7000"/>
            </a:lvl1pPr>
          </a:lstStyle>
          <a:p>
            <a:pPr/>
            <a:r>
              <a:t>3.  Typical architecture for analysis</a:t>
            </a:r>
          </a:p>
        </p:txBody>
      </p:sp>
      <p:sp>
        <p:nvSpPr>
          <p:cNvPr id="174" name="Slide Number"/>
          <p:cNvSpPr txBox="1"/>
          <p:nvPr>
            <p:ph type="sldNum" sz="quarter" idx="4294967295"/>
          </p:nvPr>
        </p:nvSpPr>
        <p:spPr>
          <a:xfrm>
            <a:off x="12729450" y="9258300"/>
            <a:ext cx="207799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5" name="Overview of Hadoop: software components and architecture (master/slave and task submission/tracking)…"/>
          <p:cNvSpPr txBox="1"/>
          <p:nvPr/>
        </p:nvSpPr>
        <p:spPr>
          <a:xfrm>
            <a:off x="9396172" y="2958787"/>
            <a:ext cx="3250623" cy="4333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30000"/>
              </a:lnSpc>
              <a:defRPr sz="2100">
                <a:latin typeface="Rockwell"/>
                <a:ea typeface="Rockwell"/>
                <a:cs typeface="Rockwell"/>
                <a:sym typeface="Rockwell"/>
              </a:defRPr>
            </a:pPr>
            <a:r>
              <a:t>Overview of Hadoop: software components and architecture (master/slave and task submission/tracking)</a:t>
            </a:r>
          </a:p>
          <a:p>
            <a:pPr algn="l">
              <a:lnSpc>
                <a:spcPct val="130000"/>
              </a:lnSpc>
              <a:defRPr sz="2100">
                <a:latin typeface="Rockwell"/>
                <a:ea typeface="Rockwell"/>
                <a:cs typeface="Rockwell"/>
                <a:sym typeface="Rockwell"/>
              </a:defRPr>
            </a:pPr>
            <a:r>
              <a:t>(con’t next slide)</a:t>
            </a:r>
          </a:p>
          <a:p>
            <a:pPr algn="l">
              <a:lnSpc>
                <a:spcPct val="130000"/>
              </a:lnSpc>
              <a:defRPr sz="2100">
                <a:latin typeface="Rockwell"/>
                <a:ea typeface="Rockwell"/>
                <a:cs typeface="Rockwell"/>
                <a:sym typeface="Rockwell"/>
              </a:defRPr>
            </a:pPr>
          </a:p>
          <a:p>
            <a:pPr algn="l">
              <a:lnSpc>
                <a:spcPct val="130000"/>
              </a:lnSpc>
              <a:defRPr sz="2100">
                <a:latin typeface="Rockwell"/>
                <a:ea typeface="Rockwell"/>
                <a:cs typeface="Rockwell"/>
                <a:sym typeface="Rockwell"/>
              </a:defRPr>
            </a:pPr>
          </a:p>
          <a:p>
            <a:pPr algn="l">
              <a:lnSpc>
                <a:spcPct val="130000"/>
              </a:lnSpc>
              <a:defRPr sz="2100">
                <a:latin typeface="Rockwell"/>
                <a:ea typeface="Rockwell"/>
                <a:cs typeface="Rockwell"/>
                <a:sym typeface="Rockwell"/>
              </a:defRPr>
            </a:pPr>
            <a:r>
              <a:t>See the Hadoop book in the resources folder on github.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998" y="2958787"/>
            <a:ext cx="8611081" cy="484373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177" name="optional tech tangent"/>
          <p:cNvSpPr txBox="1"/>
          <p:nvPr/>
        </p:nvSpPr>
        <p:spPr>
          <a:xfrm>
            <a:off x="348634" y="35982"/>
            <a:ext cx="234269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  <a:latin typeface="Grafolita Script"/>
                <a:ea typeface="Grafolita Script"/>
                <a:cs typeface="Grafolita Script"/>
                <a:sym typeface="Grafolita Script"/>
              </a:defRPr>
            </a:lvl1pPr>
          </a:lstStyle>
          <a:p>
            <a:pPr/>
            <a:r>
              <a:t>optional tech tangent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9032" y="889015"/>
            <a:ext cx="9481448" cy="79755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4016055">
              <a:srgbClr val="000000">
                <a:alpha val="70000"/>
              </a:srgbClr>
            </a:outerShdw>
          </a:effectLst>
        </p:spPr>
      </p:pic>
      <p:sp>
        <p:nvSpPr>
          <p:cNvPr id="180" name="optional tech tangent"/>
          <p:cNvSpPr txBox="1"/>
          <p:nvPr/>
        </p:nvSpPr>
        <p:spPr>
          <a:xfrm>
            <a:off x="348634" y="35982"/>
            <a:ext cx="234269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  <a:latin typeface="Grafolita Script"/>
                <a:ea typeface="Grafolita Script"/>
                <a:cs typeface="Grafolita Script"/>
                <a:sym typeface="Grafolita Script"/>
              </a:defRPr>
            </a:lvl1pPr>
          </a:lstStyle>
          <a:p>
            <a:pPr/>
            <a:r>
              <a:t>optional tech tangent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3.  Exploration &amp; Analysis"/>
          <p:cNvSpPr txBox="1"/>
          <p:nvPr>
            <p:ph type="title"/>
          </p:nvPr>
        </p:nvSpPr>
        <p:spPr>
          <a:xfrm>
            <a:off x="524932" y="647698"/>
            <a:ext cx="10050366" cy="1193803"/>
          </a:xfrm>
          <a:prstGeom prst="rect">
            <a:avLst/>
          </a:prstGeom>
        </p:spPr>
        <p:txBody>
          <a:bodyPr/>
          <a:lstStyle>
            <a:lvl1pPr defTabSz="543305">
              <a:spcBef>
                <a:spcPts val="1400"/>
              </a:spcBef>
              <a:defRPr sz="7100"/>
            </a:lvl1pPr>
          </a:lstStyle>
          <a:p>
            <a:pPr/>
            <a:r>
              <a:t>3.  Exploration &amp; Analysis</a:t>
            </a:r>
          </a:p>
        </p:txBody>
      </p:sp>
      <p:sp>
        <p:nvSpPr>
          <p:cNvPr id="183" name="Data Exploration…"/>
          <p:cNvSpPr txBox="1"/>
          <p:nvPr>
            <p:ph type="body" idx="1"/>
          </p:nvPr>
        </p:nvSpPr>
        <p:spPr>
          <a:xfrm>
            <a:off x="508000" y="2036233"/>
            <a:ext cx="11988800" cy="6773335"/>
          </a:xfrm>
          <a:prstGeom prst="rect">
            <a:avLst/>
          </a:prstGeom>
        </p:spPr>
        <p:txBody>
          <a:bodyPr/>
          <a:lstStyle/>
          <a:p>
            <a:pPr/>
            <a:r>
              <a:t>Data </a:t>
            </a:r>
            <a:r>
              <a:rPr>
                <a:solidFill>
                  <a:srgbClr val="FF2600"/>
                </a:solidFill>
              </a:rPr>
              <a:t>Exploration</a:t>
            </a:r>
            <a:endParaRPr>
              <a:solidFill>
                <a:srgbClr val="FF2600"/>
              </a:solidFill>
            </a:endParaRPr>
          </a:p>
          <a:p>
            <a:pPr lvl="1"/>
            <a:r>
              <a:t>For data integrity</a:t>
            </a:r>
          </a:p>
          <a:p>
            <a:pPr lvl="1"/>
            <a:r>
              <a:t>Explore to develop questions based on the variables you have</a:t>
            </a:r>
          </a:p>
          <a:p>
            <a:pPr lvl="1"/>
            <a:r>
              <a:t>Try to break your model … better now than in production!</a:t>
            </a:r>
          </a:p>
          <a:p>
            <a:pPr/>
            <a:r>
              <a:t>Data </a:t>
            </a:r>
            <a:r>
              <a:rPr>
                <a:solidFill>
                  <a:srgbClr val="FF2600"/>
                </a:solidFill>
              </a:rPr>
              <a:t>Analysis</a:t>
            </a:r>
            <a:endParaRPr>
              <a:solidFill>
                <a:srgbClr val="FF2600"/>
              </a:solidFill>
            </a:endParaRPr>
          </a:p>
          <a:p>
            <a:pPr lvl="1"/>
            <a:r>
              <a:t>to answer a research question or hypothesis*</a:t>
            </a:r>
          </a:p>
          <a:p>
            <a:pPr lvl="1"/>
            <a:r>
              <a:t>Usually involves complex math, modeling, statistics</a:t>
            </a:r>
          </a:p>
          <a:p>
            <a:pPr lvl="1"/>
            <a:r>
              <a:t>Likely to combine multiple datasets</a:t>
            </a:r>
          </a:p>
          <a:p>
            <a:pPr lvl="1"/>
            <a:r>
              <a:t>Explore your data by collapsing in grouping in various ways</a:t>
            </a:r>
          </a:p>
          <a:p>
            <a:pPr lvl="1"/>
            <a:r>
              <a:t>Some functions are useful in both exploration and analysis.</a:t>
            </a:r>
          </a:p>
        </p:txBody>
      </p:sp>
      <p:sp>
        <p:nvSpPr>
          <p:cNvPr id="184" name="Slide Number"/>
          <p:cNvSpPr txBox="1"/>
          <p:nvPr>
            <p:ph type="sldNum" sz="quarter" idx="4294967295"/>
          </p:nvPr>
        </p:nvSpPr>
        <p:spPr>
          <a:xfrm>
            <a:off x="12722478" y="9258300"/>
            <a:ext cx="221743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5" name="Be careful using research/stat terms in a casual way - some terms have specific implications,  such as “correlation”, “research question”, “proved”, and more."/>
          <p:cNvSpPr txBox="1"/>
          <p:nvPr/>
        </p:nvSpPr>
        <p:spPr>
          <a:xfrm>
            <a:off x="266872" y="8731249"/>
            <a:ext cx="1247953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i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Be careful using research/stat terms in a casual way - some terms have specific implications,  such as “correlation”, “research question”, “proved”, and more.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FFFFFF"/>
      </a:lt1>
      <a:dk2>
        <a:srgbClr val="A7A7A7"/>
      </a:dk2>
      <a:lt2>
        <a:srgbClr val="535353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414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Bodoni SvtyTwo ITC TT-Book"/>
            <a:ea typeface="Bodoni SvtyTwo ITC TT-Book"/>
            <a:cs typeface="Bodoni SvtyTwo ITC TT-Book"/>
            <a:sym typeface="Bodoni SvtyTwo ITC TT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Bodoni SvtyTwo ITC TT-Book"/>
            <a:ea typeface="Bodoni SvtyTwo ITC TT-Book"/>
            <a:cs typeface="Bodoni SvtyTwo ITC TT-Book"/>
            <a:sym typeface="Bodoni SvtyTwo ITC TT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414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Bodoni SvtyTwo ITC TT-Book"/>
            <a:ea typeface="Bodoni SvtyTwo ITC TT-Book"/>
            <a:cs typeface="Bodoni SvtyTwo ITC TT-Book"/>
            <a:sym typeface="Bodoni SvtyTwo ITC TT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Bodoni SvtyTwo ITC TT-Book"/>
            <a:ea typeface="Bodoni SvtyTwo ITC TT-Book"/>
            <a:cs typeface="Bodoni SvtyTwo ITC TT-Book"/>
            <a:sym typeface="Bodoni SvtyTwo ITC TT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